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handoutMasterIdLst>
    <p:handoutMasterId r:id="rId25"/>
  </p:handoutMasterIdLst>
  <p:sldIdLst>
    <p:sldId id="272" r:id="rId2"/>
    <p:sldId id="307" r:id="rId3"/>
    <p:sldId id="308" r:id="rId4"/>
    <p:sldId id="319" r:id="rId5"/>
    <p:sldId id="320" r:id="rId6"/>
    <p:sldId id="321" r:id="rId7"/>
    <p:sldId id="322" r:id="rId8"/>
    <p:sldId id="323" r:id="rId9"/>
    <p:sldId id="324" r:id="rId10"/>
    <p:sldId id="310" r:id="rId11"/>
    <p:sldId id="309" r:id="rId12"/>
    <p:sldId id="295" r:id="rId13"/>
    <p:sldId id="311" r:id="rId14"/>
    <p:sldId id="312" r:id="rId15"/>
    <p:sldId id="316" r:id="rId16"/>
    <p:sldId id="317" r:id="rId17"/>
    <p:sldId id="318" r:id="rId18"/>
    <p:sldId id="313" r:id="rId19"/>
    <p:sldId id="314" r:id="rId20"/>
    <p:sldId id="315" r:id="rId21"/>
    <p:sldId id="326" r:id="rId22"/>
    <p:sldId id="29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992832F5-EA01-48E5-B403-87E193F50680}">
          <p14:sldIdLst>
            <p14:sldId id="272"/>
            <p14:sldId id="307"/>
            <p14:sldId id="308"/>
            <p14:sldId id="319"/>
            <p14:sldId id="320"/>
            <p14:sldId id="321"/>
            <p14:sldId id="322"/>
            <p14:sldId id="323"/>
            <p14:sldId id="324"/>
            <p14:sldId id="310"/>
            <p14:sldId id="309"/>
            <p14:sldId id="295"/>
            <p14:sldId id="311"/>
            <p14:sldId id="312"/>
            <p14:sldId id="316"/>
            <p14:sldId id="317"/>
            <p14:sldId id="318"/>
            <p14:sldId id="313"/>
            <p14:sldId id="314"/>
            <p14:sldId id="315"/>
            <p14:sldId id="326"/>
          </p14:sldIdLst>
        </p14:section>
        <p14:section name="Project Overview" id="{087866C3-7028-482C-8D34-6BF5363FBD75}">
          <p14:sldIdLst>
            <p14:sldId id="298"/>
          </p14:sldIdLst>
        </p14:section>
        <p14:section name="Timeline" id="{CF24EBA6-C924-424D-AC31-A4B9992A87E0}">
          <p14:sldIdLst/>
        </p14:section>
        <p14:section name="Next Steps and Action Items" id="{C24C98EC-938D-4034-8DB8-5E8DBF16E3CB}">
          <p14:sldIdLst/>
        </p14:section>
        <p14:section name="Appendix" id="{E35CCD6A-2288-476E-BC93-C75323AE1F32}">
          <p14:sldIdLst/>
        </p14:section>
      </p14:sectionLst>
    </p:ext>
    <p:ext uri="{EFAFB233-063F-42B5-8137-9DF3F51BA10A}">
      <p15:sldGuideLst xmlns:p15="http://schemas.microsoft.com/office/powerpoint/2012/main" xmlns="">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8000"/>
  </p:clrMru>
  <p:extLst>
    <p:ext uri="{E76CE94A-603C-4142-B9EB-6D1370010A27}">
      <p14:discardImageEditData xmlns:p14="http://schemas.microsoft.com/office/powerpoint/2010/main" xmlns="" val="1"/>
    </p:ext>
    <p:ext uri="{D31A062A-798A-4329-ABDD-BBA856620510}">
      <p14:defaultImageDpi xmlns:p14="http://schemas.microsoft.com/office/powerpoint/2010/main" xmlns="" val="96"/>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inimized">
    <p:restoredLeft sz="0" autoAdjust="0"/>
    <p:restoredTop sz="0" autoAdjust="0"/>
  </p:normalViewPr>
  <p:slideViewPr>
    <p:cSldViewPr>
      <p:cViewPr varScale="1">
        <p:scale>
          <a:sx n="23" d="100"/>
          <a:sy n="23" d="100"/>
        </p:scale>
        <p:origin x="-3114" y="-108"/>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E9FBAF-17D1-4B6F-9CB4-AA2B70D114BC}" type="doc">
      <dgm:prSet loTypeId="urn:microsoft.com/office/officeart/2009/layout/CircleArrowProcess" loCatId="process" qsTypeId="urn:microsoft.com/office/officeart/2005/8/quickstyle/simple2" qsCatId="simple" csTypeId="urn:microsoft.com/office/officeart/2005/8/colors/accent1_2" csCatId="accent1" phldr="1"/>
      <dgm:spPr/>
      <dgm:t>
        <a:bodyPr/>
        <a:lstStyle/>
        <a:p>
          <a:endParaRPr lang="id-ID"/>
        </a:p>
      </dgm:t>
    </dgm:pt>
    <dgm:pt modelId="{789AC81A-601E-4E1C-9A30-7000074156D5}">
      <dgm:prSet phldrT="[Text]"/>
      <dgm:spPr/>
      <dgm:t>
        <a:bodyPr/>
        <a:lstStyle/>
        <a:p>
          <a:r>
            <a:rPr lang="en-US" b="1" dirty="0" smtClean="0">
              <a:solidFill>
                <a:schemeClr val="tx1"/>
              </a:solidFill>
            </a:rPr>
            <a:t>English</a:t>
          </a:r>
          <a:endParaRPr lang="id-ID" b="1" dirty="0">
            <a:solidFill>
              <a:schemeClr val="tx1"/>
            </a:solidFill>
          </a:endParaRPr>
        </a:p>
      </dgm:t>
    </dgm:pt>
    <dgm:pt modelId="{F7ADB301-E88D-4635-9902-E7F2A1115AA5}" type="parTrans" cxnId="{A14A020A-323D-4E7D-A7C8-DD9E0F72E879}">
      <dgm:prSet/>
      <dgm:spPr/>
      <dgm:t>
        <a:bodyPr/>
        <a:lstStyle/>
        <a:p>
          <a:endParaRPr lang="id-ID"/>
        </a:p>
      </dgm:t>
    </dgm:pt>
    <dgm:pt modelId="{C47E0E00-215D-4B70-BC18-8E1DB9B0F851}" type="sibTrans" cxnId="{A14A020A-323D-4E7D-A7C8-DD9E0F72E879}">
      <dgm:prSet/>
      <dgm:spPr/>
      <dgm:t>
        <a:bodyPr/>
        <a:lstStyle/>
        <a:p>
          <a:endParaRPr lang="id-ID"/>
        </a:p>
      </dgm:t>
    </dgm:pt>
    <dgm:pt modelId="{8111083B-A7FD-45A6-B80C-E5855C8D05E7}">
      <dgm:prSet phldrT="[Text]"/>
      <dgm:spPr/>
      <dgm:t>
        <a:bodyPr/>
        <a:lstStyle/>
        <a:p>
          <a:r>
            <a:rPr lang="en-US" b="1" dirty="0" smtClean="0">
              <a:solidFill>
                <a:schemeClr val="tx1"/>
              </a:solidFill>
            </a:rPr>
            <a:t>Science</a:t>
          </a:r>
          <a:endParaRPr lang="id-ID" b="1" dirty="0">
            <a:solidFill>
              <a:schemeClr val="tx1"/>
            </a:solidFill>
          </a:endParaRPr>
        </a:p>
      </dgm:t>
    </dgm:pt>
    <dgm:pt modelId="{FEE12D79-A64C-47D0-A6EC-18BB2AF75703}" type="parTrans" cxnId="{5FB9B1B9-68DD-41F9-8DD1-AA2A8708F0FE}">
      <dgm:prSet/>
      <dgm:spPr/>
      <dgm:t>
        <a:bodyPr/>
        <a:lstStyle/>
        <a:p>
          <a:endParaRPr lang="id-ID"/>
        </a:p>
      </dgm:t>
    </dgm:pt>
    <dgm:pt modelId="{5A2F0AA8-6711-49B9-A2FF-303DC781E401}" type="sibTrans" cxnId="{5FB9B1B9-68DD-41F9-8DD1-AA2A8708F0FE}">
      <dgm:prSet/>
      <dgm:spPr/>
      <dgm:t>
        <a:bodyPr/>
        <a:lstStyle/>
        <a:p>
          <a:endParaRPr lang="id-ID"/>
        </a:p>
      </dgm:t>
    </dgm:pt>
    <dgm:pt modelId="{9A3F3A86-EE70-482D-AC46-1FB8321ABF11}">
      <dgm:prSet phldrT="[Text]"/>
      <dgm:spPr/>
      <dgm:t>
        <a:bodyPr/>
        <a:lstStyle/>
        <a:p>
          <a:r>
            <a:rPr lang="en-US" b="1" dirty="0" smtClean="0">
              <a:solidFill>
                <a:schemeClr val="tx1"/>
              </a:solidFill>
            </a:rPr>
            <a:t>Math</a:t>
          </a:r>
          <a:endParaRPr lang="id-ID" b="1" dirty="0">
            <a:solidFill>
              <a:schemeClr val="tx1"/>
            </a:solidFill>
          </a:endParaRPr>
        </a:p>
      </dgm:t>
    </dgm:pt>
    <dgm:pt modelId="{E2E0AC87-84C3-484D-8B26-2B0470E6892E}" type="parTrans" cxnId="{98FA72F2-3C21-4D74-AFF9-1A22FA1916B7}">
      <dgm:prSet/>
      <dgm:spPr/>
      <dgm:t>
        <a:bodyPr/>
        <a:lstStyle/>
        <a:p>
          <a:endParaRPr lang="id-ID"/>
        </a:p>
      </dgm:t>
    </dgm:pt>
    <dgm:pt modelId="{BFF1CC2E-AF0D-4AD4-9D1F-C433EABA9CC6}" type="sibTrans" cxnId="{98FA72F2-3C21-4D74-AFF9-1A22FA1916B7}">
      <dgm:prSet/>
      <dgm:spPr/>
      <dgm:t>
        <a:bodyPr/>
        <a:lstStyle/>
        <a:p>
          <a:endParaRPr lang="id-ID"/>
        </a:p>
      </dgm:t>
    </dgm:pt>
    <dgm:pt modelId="{60ED4384-1F16-4583-BBFB-05E30CB37186}" type="pres">
      <dgm:prSet presAssocID="{FEE9FBAF-17D1-4B6F-9CB4-AA2B70D114BC}" presName="Name0" presStyleCnt="0">
        <dgm:presLayoutVars>
          <dgm:chMax val="7"/>
          <dgm:chPref val="7"/>
          <dgm:dir/>
          <dgm:animLvl val="lvl"/>
        </dgm:presLayoutVars>
      </dgm:prSet>
      <dgm:spPr/>
      <dgm:t>
        <a:bodyPr/>
        <a:lstStyle/>
        <a:p>
          <a:endParaRPr lang="en-US"/>
        </a:p>
      </dgm:t>
    </dgm:pt>
    <dgm:pt modelId="{EAF8D92D-AC60-4485-8325-008397F3BCAE}" type="pres">
      <dgm:prSet presAssocID="{789AC81A-601E-4E1C-9A30-7000074156D5}" presName="Accent1" presStyleCnt="0"/>
      <dgm:spPr/>
    </dgm:pt>
    <dgm:pt modelId="{1DB478F3-8861-4D9A-9732-AE85CE98DE27}" type="pres">
      <dgm:prSet presAssocID="{789AC81A-601E-4E1C-9A30-7000074156D5}" presName="Accent" presStyleLbl="node1" presStyleIdx="0" presStyleCnt="3"/>
      <dgm:spPr/>
    </dgm:pt>
    <dgm:pt modelId="{16966615-0E61-43B2-B552-4AD8A9DE02E6}" type="pres">
      <dgm:prSet presAssocID="{789AC81A-601E-4E1C-9A30-7000074156D5}" presName="Parent1" presStyleLbl="revTx" presStyleIdx="0" presStyleCnt="3">
        <dgm:presLayoutVars>
          <dgm:chMax val="1"/>
          <dgm:chPref val="1"/>
          <dgm:bulletEnabled val="1"/>
        </dgm:presLayoutVars>
      </dgm:prSet>
      <dgm:spPr/>
      <dgm:t>
        <a:bodyPr/>
        <a:lstStyle/>
        <a:p>
          <a:endParaRPr lang="en-US"/>
        </a:p>
      </dgm:t>
    </dgm:pt>
    <dgm:pt modelId="{FF0F9EC7-3BA8-4F8D-9777-279A20E16A78}" type="pres">
      <dgm:prSet presAssocID="{8111083B-A7FD-45A6-B80C-E5855C8D05E7}" presName="Accent2" presStyleCnt="0"/>
      <dgm:spPr/>
    </dgm:pt>
    <dgm:pt modelId="{907211B5-0028-4053-B4A1-3661BA1E5300}" type="pres">
      <dgm:prSet presAssocID="{8111083B-A7FD-45A6-B80C-E5855C8D05E7}" presName="Accent" presStyleLbl="node1" presStyleIdx="1" presStyleCnt="3"/>
      <dgm:spPr/>
    </dgm:pt>
    <dgm:pt modelId="{34C53001-FB34-4BD3-8F36-C86F60CAB7FE}" type="pres">
      <dgm:prSet presAssocID="{8111083B-A7FD-45A6-B80C-E5855C8D05E7}" presName="Parent2" presStyleLbl="revTx" presStyleIdx="1" presStyleCnt="3">
        <dgm:presLayoutVars>
          <dgm:chMax val="1"/>
          <dgm:chPref val="1"/>
          <dgm:bulletEnabled val="1"/>
        </dgm:presLayoutVars>
      </dgm:prSet>
      <dgm:spPr/>
      <dgm:t>
        <a:bodyPr/>
        <a:lstStyle/>
        <a:p>
          <a:endParaRPr lang="en-US"/>
        </a:p>
      </dgm:t>
    </dgm:pt>
    <dgm:pt modelId="{2C32CA8F-8235-44D5-97CE-5A8B2E99CC41}" type="pres">
      <dgm:prSet presAssocID="{9A3F3A86-EE70-482D-AC46-1FB8321ABF11}" presName="Accent3" presStyleCnt="0"/>
      <dgm:spPr/>
    </dgm:pt>
    <dgm:pt modelId="{57AE0987-DF54-4704-9CFF-33426D0BEF24}" type="pres">
      <dgm:prSet presAssocID="{9A3F3A86-EE70-482D-AC46-1FB8321ABF11}" presName="Accent" presStyleLbl="node1" presStyleIdx="2" presStyleCnt="3"/>
      <dgm:spPr/>
    </dgm:pt>
    <dgm:pt modelId="{EDC0A5C1-3652-4337-A73F-5BE725C1E5BA}" type="pres">
      <dgm:prSet presAssocID="{9A3F3A86-EE70-482D-AC46-1FB8321ABF11}" presName="Parent3" presStyleLbl="revTx" presStyleIdx="2" presStyleCnt="3">
        <dgm:presLayoutVars>
          <dgm:chMax val="1"/>
          <dgm:chPref val="1"/>
          <dgm:bulletEnabled val="1"/>
        </dgm:presLayoutVars>
      </dgm:prSet>
      <dgm:spPr/>
      <dgm:t>
        <a:bodyPr/>
        <a:lstStyle/>
        <a:p>
          <a:endParaRPr lang="id-ID"/>
        </a:p>
      </dgm:t>
    </dgm:pt>
  </dgm:ptLst>
  <dgm:cxnLst>
    <dgm:cxn modelId="{5FB9B1B9-68DD-41F9-8DD1-AA2A8708F0FE}" srcId="{FEE9FBAF-17D1-4B6F-9CB4-AA2B70D114BC}" destId="{8111083B-A7FD-45A6-B80C-E5855C8D05E7}" srcOrd="1" destOrd="0" parTransId="{FEE12D79-A64C-47D0-A6EC-18BB2AF75703}" sibTransId="{5A2F0AA8-6711-49B9-A2FF-303DC781E401}"/>
    <dgm:cxn modelId="{6EED1930-455F-4F64-9B26-80AADE6E7A52}" type="presOf" srcId="{8111083B-A7FD-45A6-B80C-E5855C8D05E7}" destId="{34C53001-FB34-4BD3-8F36-C86F60CAB7FE}" srcOrd="0" destOrd="0" presId="urn:microsoft.com/office/officeart/2009/layout/CircleArrowProcess"/>
    <dgm:cxn modelId="{0F32D440-96F9-4744-9B16-09CE591A9AF5}" type="presOf" srcId="{9A3F3A86-EE70-482D-AC46-1FB8321ABF11}" destId="{EDC0A5C1-3652-4337-A73F-5BE725C1E5BA}" srcOrd="0" destOrd="0" presId="urn:microsoft.com/office/officeart/2009/layout/CircleArrowProcess"/>
    <dgm:cxn modelId="{A14A020A-323D-4E7D-A7C8-DD9E0F72E879}" srcId="{FEE9FBAF-17D1-4B6F-9CB4-AA2B70D114BC}" destId="{789AC81A-601E-4E1C-9A30-7000074156D5}" srcOrd="0" destOrd="0" parTransId="{F7ADB301-E88D-4635-9902-E7F2A1115AA5}" sibTransId="{C47E0E00-215D-4B70-BC18-8E1DB9B0F851}"/>
    <dgm:cxn modelId="{98FA72F2-3C21-4D74-AFF9-1A22FA1916B7}" srcId="{FEE9FBAF-17D1-4B6F-9CB4-AA2B70D114BC}" destId="{9A3F3A86-EE70-482D-AC46-1FB8321ABF11}" srcOrd="2" destOrd="0" parTransId="{E2E0AC87-84C3-484D-8B26-2B0470E6892E}" sibTransId="{BFF1CC2E-AF0D-4AD4-9D1F-C433EABA9CC6}"/>
    <dgm:cxn modelId="{6FB8CBD2-43F0-4630-9DF8-F23ED41D5A83}" type="presOf" srcId="{789AC81A-601E-4E1C-9A30-7000074156D5}" destId="{16966615-0E61-43B2-B552-4AD8A9DE02E6}" srcOrd="0" destOrd="0" presId="urn:microsoft.com/office/officeart/2009/layout/CircleArrowProcess"/>
    <dgm:cxn modelId="{1D2DFD79-4397-4151-ABDB-E7E47F9FDA92}" type="presOf" srcId="{FEE9FBAF-17D1-4B6F-9CB4-AA2B70D114BC}" destId="{60ED4384-1F16-4583-BBFB-05E30CB37186}" srcOrd="0" destOrd="0" presId="urn:microsoft.com/office/officeart/2009/layout/CircleArrowProcess"/>
    <dgm:cxn modelId="{ADD24436-0E00-4B89-A44B-C0E1A0FCDEC4}" type="presParOf" srcId="{60ED4384-1F16-4583-BBFB-05E30CB37186}" destId="{EAF8D92D-AC60-4485-8325-008397F3BCAE}" srcOrd="0" destOrd="0" presId="urn:microsoft.com/office/officeart/2009/layout/CircleArrowProcess"/>
    <dgm:cxn modelId="{3DA1632B-48E8-43E0-8A51-9B137763027C}" type="presParOf" srcId="{EAF8D92D-AC60-4485-8325-008397F3BCAE}" destId="{1DB478F3-8861-4D9A-9732-AE85CE98DE27}" srcOrd="0" destOrd="0" presId="urn:microsoft.com/office/officeart/2009/layout/CircleArrowProcess"/>
    <dgm:cxn modelId="{2F23EC53-5DAC-4533-92FC-031580071871}" type="presParOf" srcId="{60ED4384-1F16-4583-BBFB-05E30CB37186}" destId="{16966615-0E61-43B2-B552-4AD8A9DE02E6}" srcOrd="1" destOrd="0" presId="urn:microsoft.com/office/officeart/2009/layout/CircleArrowProcess"/>
    <dgm:cxn modelId="{7496A5BE-3DE3-4BCB-AB85-7466812D9651}" type="presParOf" srcId="{60ED4384-1F16-4583-BBFB-05E30CB37186}" destId="{FF0F9EC7-3BA8-4F8D-9777-279A20E16A78}" srcOrd="2" destOrd="0" presId="urn:microsoft.com/office/officeart/2009/layout/CircleArrowProcess"/>
    <dgm:cxn modelId="{FBAB96DA-4C2E-4E08-8682-0F18ADF70B0F}" type="presParOf" srcId="{FF0F9EC7-3BA8-4F8D-9777-279A20E16A78}" destId="{907211B5-0028-4053-B4A1-3661BA1E5300}" srcOrd="0" destOrd="0" presId="urn:microsoft.com/office/officeart/2009/layout/CircleArrowProcess"/>
    <dgm:cxn modelId="{4A8DBDFF-6108-4C82-AF88-D2166DD3DA69}" type="presParOf" srcId="{60ED4384-1F16-4583-BBFB-05E30CB37186}" destId="{34C53001-FB34-4BD3-8F36-C86F60CAB7FE}" srcOrd="3" destOrd="0" presId="urn:microsoft.com/office/officeart/2009/layout/CircleArrowProcess"/>
    <dgm:cxn modelId="{8B0B4DC3-2181-470D-A2CA-9F8C5808008A}" type="presParOf" srcId="{60ED4384-1F16-4583-BBFB-05E30CB37186}" destId="{2C32CA8F-8235-44D5-97CE-5A8B2E99CC41}" srcOrd="4" destOrd="0" presId="urn:microsoft.com/office/officeart/2009/layout/CircleArrowProcess"/>
    <dgm:cxn modelId="{AF90AEF5-9BB4-41C3-9894-248EF3A8D13E}" type="presParOf" srcId="{2C32CA8F-8235-44D5-97CE-5A8B2E99CC41}" destId="{57AE0987-DF54-4704-9CFF-33426D0BEF24}" srcOrd="0" destOrd="0" presId="urn:microsoft.com/office/officeart/2009/layout/CircleArrowProcess"/>
    <dgm:cxn modelId="{50E7C22B-E6F7-443B-AF91-6712B768D6AD}" type="presParOf" srcId="{60ED4384-1F16-4583-BBFB-05E30CB37186}" destId="{EDC0A5C1-3652-4337-A73F-5BE725C1E5BA}" srcOrd="5" destOrd="0" presId="urn:microsoft.com/office/officeart/2009/layout/CircleArrow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C240F5-7B88-4934-82A3-B809EB2AB1FD}" type="doc">
      <dgm:prSet loTypeId="urn:microsoft.com/office/officeart/2005/8/layout/arrow2" loCatId="process" qsTypeId="urn:microsoft.com/office/officeart/2005/8/quickstyle/simple1" qsCatId="simple" csTypeId="urn:microsoft.com/office/officeart/2005/8/colors/accent2_4" csCatId="accent2" phldr="1"/>
      <dgm:spPr/>
      <dgm:t>
        <a:bodyPr/>
        <a:lstStyle/>
        <a:p>
          <a:endParaRPr lang="en-US"/>
        </a:p>
      </dgm:t>
    </dgm:pt>
    <dgm:pt modelId="{8548D874-0607-48BE-9F03-404E94551B48}">
      <dgm:prSet phldrT="[Text]" custT="1"/>
      <dgm:spPr/>
      <dgm:t>
        <a:bodyPr/>
        <a:lstStyle/>
        <a:p>
          <a:r>
            <a:rPr lang="en-US" sz="2400" dirty="0" smtClean="0"/>
            <a:t>2010 </a:t>
          </a:r>
          <a:endParaRPr lang="en-US" sz="2400" dirty="0"/>
        </a:p>
      </dgm:t>
    </dgm:pt>
    <dgm:pt modelId="{65CB9B5C-3C8E-4AD6-9A0F-FB776D0C156D}" type="parTrans" cxnId="{1115DD2E-B011-4C9A-8698-1D89ED1970E6}">
      <dgm:prSet/>
      <dgm:spPr/>
      <dgm:t>
        <a:bodyPr/>
        <a:lstStyle/>
        <a:p>
          <a:endParaRPr lang="en-US"/>
        </a:p>
      </dgm:t>
    </dgm:pt>
    <dgm:pt modelId="{D530DAC1-DE2F-4B7E-89EA-634A6386EC47}" type="sibTrans" cxnId="{1115DD2E-B011-4C9A-8698-1D89ED1970E6}">
      <dgm:prSet/>
      <dgm:spPr/>
      <dgm:t>
        <a:bodyPr/>
        <a:lstStyle/>
        <a:p>
          <a:endParaRPr lang="en-US"/>
        </a:p>
      </dgm:t>
    </dgm:pt>
    <dgm:pt modelId="{35205054-0FE8-467B-8FEE-F90C99F1FE75}">
      <dgm:prSet phldrT="[Text]" custT="1"/>
      <dgm:spPr/>
      <dgm:t>
        <a:bodyPr/>
        <a:lstStyle/>
        <a:p>
          <a:r>
            <a:rPr lang="en-US" sz="2800" dirty="0" smtClean="0"/>
            <a:t>2011</a:t>
          </a:r>
          <a:endParaRPr lang="en-US" sz="2800" dirty="0"/>
        </a:p>
      </dgm:t>
    </dgm:pt>
    <dgm:pt modelId="{CAEF15C9-7BC6-4C88-B444-22FFA583FBC7}" type="parTrans" cxnId="{71FB157D-4105-4202-A4EB-35AC1EE0AF7B}">
      <dgm:prSet/>
      <dgm:spPr/>
      <dgm:t>
        <a:bodyPr/>
        <a:lstStyle/>
        <a:p>
          <a:endParaRPr lang="en-US"/>
        </a:p>
      </dgm:t>
    </dgm:pt>
    <dgm:pt modelId="{0E103507-A83A-4AC9-B9AD-36331C4D438D}" type="sibTrans" cxnId="{71FB157D-4105-4202-A4EB-35AC1EE0AF7B}">
      <dgm:prSet/>
      <dgm:spPr/>
      <dgm:t>
        <a:bodyPr/>
        <a:lstStyle/>
        <a:p>
          <a:endParaRPr lang="en-US"/>
        </a:p>
      </dgm:t>
    </dgm:pt>
    <dgm:pt modelId="{6D2D4DEF-8BCF-4498-B465-BCE9A85EFA07}">
      <dgm:prSet phldrT="[Text]" custT="1"/>
      <dgm:spPr/>
      <dgm:t>
        <a:bodyPr/>
        <a:lstStyle/>
        <a:p>
          <a:r>
            <a:rPr lang="en-US" sz="3200" dirty="0" smtClean="0"/>
            <a:t>2012</a:t>
          </a:r>
          <a:endParaRPr lang="en-US" sz="3200" dirty="0"/>
        </a:p>
      </dgm:t>
    </dgm:pt>
    <dgm:pt modelId="{08E9D049-251E-4BC4-879E-A9E6F2601E30}" type="sibTrans" cxnId="{CFB5FA98-1F23-4651-A5BD-91584FD67220}">
      <dgm:prSet/>
      <dgm:spPr/>
      <dgm:t>
        <a:bodyPr/>
        <a:lstStyle/>
        <a:p>
          <a:endParaRPr lang="en-US"/>
        </a:p>
      </dgm:t>
    </dgm:pt>
    <dgm:pt modelId="{F9A19E70-1B15-4270-8E50-B1604E7C8138}" type="parTrans" cxnId="{CFB5FA98-1F23-4651-A5BD-91584FD67220}">
      <dgm:prSet/>
      <dgm:spPr/>
      <dgm:t>
        <a:bodyPr/>
        <a:lstStyle/>
        <a:p>
          <a:endParaRPr lang="en-US"/>
        </a:p>
      </dgm:t>
    </dgm:pt>
    <dgm:pt modelId="{904C3C74-ABB2-49E8-A1FC-1D42635916B1}">
      <dgm:prSet/>
      <dgm:spPr/>
      <dgm:t>
        <a:bodyPr/>
        <a:lstStyle/>
        <a:p>
          <a:r>
            <a:rPr lang="en-US" dirty="0" smtClean="0"/>
            <a:t>2013</a:t>
          </a:r>
          <a:endParaRPr lang="en-US" dirty="0"/>
        </a:p>
      </dgm:t>
    </dgm:pt>
    <dgm:pt modelId="{FBC8AA52-BFA6-41C3-9630-C23C782D8FCA}" type="sibTrans" cxnId="{6BCF3AFA-2A04-4BC6-8CB3-144D5D509A54}">
      <dgm:prSet/>
      <dgm:spPr/>
      <dgm:t>
        <a:bodyPr/>
        <a:lstStyle/>
        <a:p>
          <a:endParaRPr lang="en-US"/>
        </a:p>
      </dgm:t>
    </dgm:pt>
    <dgm:pt modelId="{9BD1B61D-EE9D-43DE-B43D-4CA8E7B667D3}" type="parTrans" cxnId="{6BCF3AFA-2A04-4BC6-8CB3-144D5D509A54}">
      <dgm:prSet/>
      <dgm:spPr/>
      <dgm:t>
        <a:bodyPr/>
        <a:lstStyle/>
        <a:p>
          <a:endParaRPr lang="en-US"/>
        </a:p>
      </dgm:t>
    </dgm:pt>
    <dgm:pt modelId="{FFE6A112-B7F5-124A-AA6D-6F9C13D2B7A6}">
      <dgm:prSet/>
      <dgm:spPr/>
      <dgm:t>
        <a:bodyPr/>
        <a:lstStyle/>
        <a:p>
          <a:r>
            <a:rPr lang="en-US" dirty="0" smtClean="0"/>
            <a:t>2014-2015</a:t>
          </a:r>
          <a:endParaRPr lang="en-US" dirty="0"/>
        </a:p>
      </dgm:t>
    </dgm:pt>
    <dgm:pt modelId="{06461721-F594-D846-A0A0-B4C1392B76AE}" type="parTrans" cxnId="{91179DB4-B924-DD4D-A12C-BA5046F4523B}">
      <dgm:prSet/>
      <dgm:spPr/>
      <dgm:t>
        <a:bodyPr/>
        <a:lstStyle/>
        <a:p>
          <a:endParaRPr lang="en-US"/>
        </a:p>
      </dgm:t>
    </dgm:pt>
    <dgm:pt modelId="{CE0EB271-0F6F-AB46-A1C7-848CA2BBC3C4}" type="sibTrans" cxnId="{91179DB4-B924-DD4D-A12C-BA5046F4523B}">
      <dgm:prSet/>
      <dgm:spPr/>
      <dgm:t>
        <a:bodyPr/>
        <a:lstStyle/>
        <a:p>
          <a:endParaRPr lang="en-US"/>
        </a:p>
      </dgm:t>
    </dgm:pt>
    <dgm:pt modelId="{21E3497C-77EA-4D06-A0E3-F7DE7A644F66}" type="pres">
      <dgm:prSet presAssocID="{42C240F5-7B88-4934-82A3-B809EB2AB1FD}" presName="arrowDiagram" presStyleCnt="0">
        <dgm:presLayoutVars>
          <dgm:chMax val="5"/>
          <dgm:dir/>
          <dgm:resizeHandles val="exact"/>
        </dgm:presLayoutVars>
      </dgm:prSet>
      <dgm:spPr/>
      <dgm:t>
        <a:bodyPr/>
        <a:lstStyle/>
        <a:p>
          <a:endParaRPr lang="en-US"/>
        </a:p>
      </dgm:t>
    </dgm:pt>
    <dgm:pt modelId="{D7C0B3C3-ADF1-4081-AA54-21B3BF407E62}" type="pres">
      <dgm:prSet presAssocID="{42C240F5-7B88-4934-82A3-B809EB2AB1FD}" presName="arrow" presStyleLbl="bgShp" presStyleIdx="0" presStyleCnt="1" custLinFactNeighborY="3135"/>
      <dgm:spPr/>
    </dgm:pt>
    <dgm:pt modelId="{8686593B-AE75-0E40-9822-1F6DCCE278B8}" type="pres">
      <dgm:prSet presAssocID="{42C240F5-7B88-4934-82A3-B809EB2AB1FD}" presName="arrowDiagram5" presStyleCnt="0"/>
      <dgm:spPr/>
    </dgm:pt>
    <dgm:pt modelId="{9F3A9AEF-72EE-A04B-B2F4-091A94929E56}" type="pres">
      <dgm:prSet presAssocID="{8548D874-0607-48BE-9F03-404E94551B48}" presName="bullet5a" presStyleLbl="node1" presStyleIdx="0" presStyleCnt="5"/>
      <dgm:spPr/>
    </dgm:pt>
    <dgm:pt modelId="{9F9FE7BF-C1E9-364C-94E2-430E4B47881B}" type="pres">
      <dgm:prSet presAssocID="{8548D874-0607-48BE-9F03-404E94551B48}" presName="textBox5a" presStyleLbl="revTx" presStyleIdx="0" presStyleCnt="5">
        <dgm:presLayoutVars>
          <dgm:bulletEnabled val="1"/>
        </dgm:presLayoutVars>
      </dgm:prSet>
      <dgm:spPr/>
      <dgm:t>
        <a:bodyPr/>
        <a:lstStyle/>
        <a:p>
          <a:endParaRPr lang="en-US"/>
        </a:p>
      </dgm:t>
    </dgm:pt>
    <dgm:pt modelId="{9F81230B-E51E-494D-9236-17F4A69D7733}" type="pres">
      <dgm:prSet presAssocID="{35205054-0FE8-467B-8FEE-F90C99F1FE75}" presName="bullet5b" presStyleLbl="node1" presStyleIdx="1" presStyleCnt="5"/>
      <dgm:spPr/>
    </dgm:pt>
    <dgm:pt modelId="{9CFE0565-F375-A345-A2D5-D771264DDF96}" type="pres">
      <dgm:prSet presAssocID="{35205054-0FE8-467B-8FEE-F90C99F1FE75}" presName="textBox5b" presStyleLbl="revTx" presStyleIdx="1" presStyleCnt="5">
        <dgm:presLayoutVars>
          <dgm:bulletEnabled val="1"/>
        </dgm:presLayoutVars>
      </dgm:prSet>
      <dgm:spPr/>
      <dgm:t>
        <a:bodyPr/>
        <a:lstStyle/>
        <a:p>
          <a:endParaRPr lang="en-US"/>
        </a:p>
      </dgm:t>
    </dgm:pt>
    <dgm:pt modelId="{671371F5-55FD-BF43-9EE9-5E0EE2B90305}" type="pres">
      <dgm:prSet presAssocID="{6D2D4DEF-8BCF-4498-B465-BCE9A85EFA07}" presName="bullet5c" presStyleLbl="node1" presStyleIdx="2" presStyleCnt="5"/>
      <dgm:spPr/>
    </dgm:pt>
    <dgm:pt modelId="{539AEACD-192E-A247-AC73-4767DD46C641}" type="pres">
      <dgm:prSet presAssocID="{6D2D4DEF-8BCF-4498-B465-BCE9A85EFA07}" presName="textBox5c" presStyleLbl="revTx" presStyleIdx="2" presStyleCnt="5">
        <dgm:presLayoutVars>
          <dgm:bulletEnabled val="1"/>
        </dgm:presLayoutVars>
      </dgm:prSet>
      <dgm:spPr/>
      <dgm:t>
        <a:bodyPr/>
        <a:lstStyle/>
        <a:p>
          <a:endParaRPr lang="en-US"/>
        </a:p>
      </dgm:t>
    </dgm:pt>
    <dgm:pt modelId="{AEDCAF87-0874-1842-A346-B0FB112EB141}" type="pres">
      <dgm:prSet presAssocID="{904C3C74-ABB2-49E8-A1FC-1D42635916B1}" presName="bullet5d" presStyleLbl="node1" presStyleIdx="3" presStyleCnt="5"/>
      <dgm:spPr/>
    </dgm:pt>
    <dgm:pt modelId="{7D4B0376-C896-4142-93D3-1B10139E636D}" type="pres">
      <dgm:prSet presAssocID="{904C3C74-ABB2-49E8-A1FC-1D42635916B1}" presName="textBox5d" presStyleLbl="revTx" presStyleIdx="3" presStyleCnt="5">
        <dgm:presLayoutVars>
          <dgm:bulletEnabled val="1"/>
        </dgm:presLayoutVars>
      </dgm:prSet>
      <dgm:spPr/>
      <dgm:t>
        <a:bodyPr/>
        <a:lstStyle/>
        <a:p>
          <a:endParaRPr lang="en-US"/>
        </a:p>
      </dgm:t>
    </dgm:pt>
    <dgm:pt modelId="{0B9B4A4F-C57E-A246-B8D4-1394E450D2FD}" type="pres">
      <dgm:prSet presAssocID="{FFE6A112-B7F5-124A-AA6D-6F9C13D2B7A6}" presName="bullet5e" presStyleLbl="node1" presStyleIdx="4" presStyleCnt="5"/>
      <dgm:spPr/>
    </dgm:pt>
    <dgm:pt modelId="{5BA859DE-20A7-E44B-BAD2-281F46B7E57E}" type="pres">
      <dgm:prSet presAssocID="{FFE6A112-B7F5-124A-AA6D-6F9C13D2B7A6}" presName="textBox5e" presStyleLbl="revTx" presStyleIdx="4" presStyleCnt="5" custLinFactNeighborY="-14109">
        <dgm:presLayoutVars>
          <dgm:bulletEnabled val="1"/>
        </dgm:presLayoutVars>
      </dgm:prSet>
      <dgm:spPr/>
      <dgm:t>
        <a:bodyPr/>
        <a:lstStyle/>
        <a:p>
          <a:endParaRPr lang="en-US"/>
        </a:p>
      </dgm:t>
    </dgm:pt>
  </dgm:ptLst>
  <dgm:cxnLst>
    <dgm:cxn modelId="{1115DD2E-B011-4C9A-8698-1D89ED1970E6}" srcId="{42C240F5-7B88-4934-82A3-B809EB2AB1FD}" destId="{8548D874-0607-48BE-9F03-404E94551B48}" srcOrd="0" destOrd="0" parTransId="{65CB9B5C-3C8E-4AD6-9A0F-FB776D0C156D}" sibTransId="{D530DAC1-DE2F-4B7E-89EA-634A6386EC47}"/>
    <dgm:cxn modelId="{6BCF3AFA-2A04-4BC6-8CB3-144D5D509A54}" srcId="{42C240F5-7B88-4934-82A3-B809EB2AB1FD}" destId="{904C3C74-ABB2-49E8-A1FC-1D42635916B1}" srcOrd="3" destOrd="0" parTransId="{9BD1B61D-EE9D-43DE-B43D-4CA8E7B667D3}" sibTransId="{FBC8AA52-BFA6-41C3-9630-C23C782D8FCA}"/>
    <dgm:cxn modelId="{CFB5FA98-1F23-4651-A5BD-91584FD67220}" srcId="{42C240F5-7B88-4934-82A3-B809EB2AB1FD}" destId="{6D2D4DEF-8BCF-4498-B465-BCE9A85EFA07}" srcOrd="2" destOrd="0" parTransId="{F9A19E70-1B15-4270-8E50-B1604E7C8138}" sibTransId="{08E9D049-251E-4BC4-879E-A9E6F2601E30}"/>
    <dgm:cxn modelId="{71FB157D-4105-4202-A4EB-35AC1EE0AF7B}" srcId="{42C240F5-7B88-4934-82A3-B809EB2AB1FD}" destId="{35205054-0FE8-467B-8FEE-F90C99F1FE75}" srcOrd="1" destOrd="0" parTransId="{CAEF15C9-7BC6-4C88-B444-22FFA583FBC7}" sibTransId="{0E103507-A83A-4AC9-B9AD-36331C4D438D}"/>
    <dgm:cxn modelId="{F18CA10D-EC5A-4626-A10A-5D784B6AF4DF}" type="presOf" srcId="{35205054-0FE8-467B-8FEE-F90C99F1FE75}" destId="{9CFE0565-F375-A345-A2D5-D771264DDF96}" srcOrd="0" destOrd="0" presId="urn:microsoft.com/office/officeart/2005/8/layout/arrow2"/>
    <dgm:cxn modelId="{EDA7CE88-BD71-410A-946F-ACCB1A1FCB0F}" type="presOf" srcId="{6D2D4DEF-8BCF-4498-B465-BCE9A85EFA07}" destId="{539AEACD-192E-A247-AC73-4767DD46C641}" srcOrd="0" destOrd="0" presId="urn:microsoft.com/office/officeart/2005/8/layout/arrow2"/>
    <dgm:cxn modelId="{91179DB4-B924-DD4D-A12C-BA5046F4523B}" srcId="{42C240F5-7B88-4934-82A3-B809EB2AB1FD}" destId="{FFE6A112-B7F5-124A-AA6D-6F9C13D2B7A6}" srcOrd="4" destOrd="0" parTransId="{06461721-F594-D846-A0A0-B4C1392B76AE}" sibTransId="{CE0EB271-0F6F-AB46-A1C7-848CA2BBC3C4}"/>
    <dgm:cxn modelId="{715B6ADA-E06F-4F2D-B93C-4ECFDB1FE8AE}" type="presOf" srcId="{904C3C74-ABB2-49E8-A1FC-1D42635916B1}" destId="{7D4B0376-C896-4142-93D3-1B10139E636D}" srcOrd="0" destOrd="0" presId="urn:microsoft.com/office/officeart/2005/8/layout/arrow2"/>
    <dgm:cxn modelId="{DBD7471A-D443-4A8E-82FE-8D6E15F29D25}" type="presOf" srcId="{42C240F5-7B88-4934-82A3-B809EB2AB1FD}" destId="{21E3497C-77EA-4D06-A0E3-F7DE7A644F66}" srcOrd="0" destOrd="0" presId="urn:microsoft.com/office/officeart/2005/8/layout/arrow2"/>
    <dgm:cxn modelId="{FE4BD0FF-A741-4BB6-8625-700CA528C6C9}" type="presOf" srcId="{FFE6A112-B7F5-124A-AA6D-6F9C13D2B7A6}" destId="{5BA859DE-20A7-E44B-BAD2-281F46B7E57E}" srcOrd="0" destOrd="0" presId="urn:microsoft.com/office/officeart/2005/8/layout/arrow2"/>
    <dgm:cxn modelId="{3665F3A7-6553-4D7A-BF1D-A186AE7BFF78}" type="presOf" srcId="{8548D874-0607-48BE-9F03-404E94551B48}" destId="{9F9FE7BF-C1E9-364C-94E2-430E4B47881B}" srcOrd="0" destOrd="0" presId="urn:microsoft.com/office/officeart/2005/8/layout/arrow2"/>
    <dgm:cxn modelId="{4FA340B4-DD17-47E1-9EC7-7DE4C306BD8C}" type="presParOf" srcId="{21E3497C-77EA-4D06-A0E3-F7DE7A644F66}" destId="{D7C0B3C3-ADF1-4081-AA54-21B3BF407E62}" srcOrd="0" destOrd="0" presId="urn:microsoft.com/office/officeart/2005/8/layout/arrow2"/>
    <dgm:cxn modelId="{13988F0C-3322-4A1E-80D6-01D94FDFB1BA}" type="presParOf" srcId="{21E3497C-77EA-4D06-A0E3-F7DE7A644F66}" destId="{8686593B-AE75-0E40-9822-1F6DCCE278B8}" srcOrd="1" destOrd="0" presId="urn:microsoft.com/office/officeart/2005/8/layout/arrow2"/>
    <dgm:cxn modelId="{32C55224-E09E-4EB9-9C9A-D2B0E8AA3EC8}" type="presParOf" srcId="{8686593B-AE75-0E40-9822-1F6DCCE278B8}" destId="{9F3A9AEF-72EE-A04B-B2F4-091A94929E56}" srcOrd="0" destOrd="0" presId="urn:microsoft.com/office/officeart/2005/8/layout/arrow2"/>
    <dgm:cxn modelId="{0FCE053F-AF31-4765-93CD-5D95C39307DF}" type="presParOf" srcId="{8686593B-AE75-0E40-9822-1F6DCCE278B8}" destId="{9F9FE7BF-C1E9-364C-94E2-430E4B47881B}" srcOrd="1" destOrd="0" presId="urn:microsoft.com/office/officeart/2005/8/layout/arrow2"/>
    <dgm:cxn modelId="{6900605C-F6F0-473E-99DD-416A0B271812}" type="presParOf" srcId="{8686593B-AE75-0E40-9822-1F6DCCE278B8}" destId="{9F81230B-E51E-494D-9236-17F4A69D7733}" srcOrd="2" destOrd="0" presId="urn:microsoft.com/office/officeart/2005/8/layout/arrow2"/>
    <dgm:cxn modelId="{0B536267-0271-49EC-8077-6E25DF43C419}" type="presParOf" srcId="{8686593B-AE75-0E40-9822-1F6DCCE278B8}" destId="{9CFE0565-F375-A345-A2D5-D771264DDF96}" srcOrd="3" destOrd="0" presId="urn:microsoft.com/office/officeart/2005/8/layout/arrow2"/>
    <dgm:cxn modelId="{D38E59A3-F458-4ABF-BC1C-9E9C4C78D53A}" type="presParOf" srcId="{8686593B-AE75-0E40-9822-1F6DCCE278B8}" destId="{671371F5-55FD-BF43-9EE9-5E0EE2B90305}" srcOrd="4" destOrd="0" presId="urn:microsoft.com/office/officeart/2005/8/layout/arrow2"/>
    <dgm:cxn modelId="{CE3F15E8-831A-447E-A779-DAB8F2422E75}" type="presParOf" srcId="{8686593B-AE75-0E40-9822-1F6DCCE278B8}" destId="{539AEACD-192E-A247-AC73-4767DD46C641}" srcOrd="5" destOrd="0" presId="urn:microsoft.com/office/officeart/2005/8/layout/arrow2"/>
    <dgm:cxn modelId="{7247F7B1-C1DA-4B01-A1CE-6DE4ABA76AA9}" type="presParOf" srcId="{8686593B-AE75-0E40-9822-1F6DCCE278B8}" destId="{AEDCAF87-0874-1842-A346-B0FB112EB141}" srcOrd="6" destOrd="0" presId="urn:microsoft.com/office/officeart/2005/8/layout/arrow2"/>
    <dgm:cxn modelId="{8A060A87-E403-4D68-AFD2-E4E3488EFC2F}" type="presParOf" srcId="{8686593B-AE75-0E40-9822-1F6DCCE278B8}" destId="{7D4B0376-C896-4142-93D3-1B10139E636D}" srcOrd="7" destOrd="0" presId="urn:microsoft.com/office/officeart/2005/8/layout/arrow2"/>
    <dgm:cxn modelId="{9397F549-C81B-4D7A-B656-1DC87B16DE56}" type="presParOf" srcId="{8686593B-AE75-0E40-9822-1F6DCCE278B8}" destId="{0B9B4A4F-C57E-A246-B8D4-1394E450D2FD}" srcOrd="8" destOrd="0" presId="urn:microsoft.com/office/officeart/2005/8/layout/arrow2"/>
    <dgm:cxn modelId="{CD9582A1-9641-4A64-A32B-8447BB990F04}" type="presParOf" srcId="{8686593B-AE75-0E40-9822-1F6DCCE278B8}" destId="{5BA859DE-20A7-E44B-BAD2-281F46B7E57E}" srcOrd="9"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C240F5-7B88-4934-82A3-B809EB2AB1FD}" type="doc">
      <dgm:prSet loTypeId="urn:microsoft.com/office/officeart/2005/8/layout/arrow2" loCatId="process" qsTypeId="urn:microsoft.com/office/officeart/2005/8/quickstyle/simple1" qsCatId="simple" csTypeId="urn:microsoft.com/office/officeart/2005/8/colors/accent2_4" csCatId="accent2" phldr="1"/>
      <dgm:spPr/>
      <dgm:t>
        <a:bodyPr/>
        <a:lstStyle/>
        <a:p>
          <a:endParaRPr lang="en-US"/>
        </a:p>
      </dgm:t>
    </dgm:pt>
    <dgm:pt modelId="{8548D874-0607-48BE-9F03-404E94551B48}">
      <dgm:prSet phldrT="[Text]" custT="1"/>
      <dgm:spPr/>
      <dgm:t>
        <a:bodyPr/>
        <a:lstStyle/>
        <a:p>
          <a:r>
            <a:rPr lang="en-US" sz="2400" dirty="0" smtClean="0"/>
            <a:t>2010 </a:t>
          </a:r>
          <a:endParaRPr lang="en-US" sz="2400" dirty="0"/>
        </a:p>
      </dgm:t>
    </dgm:pt>
    <dgm:pt modelId="{65CB9B5C-3C8E-4AD6-9A0F-FB776D0C156D}" type="parTrans" cxnId="{1115DD2E-B011-4C9A-8698-1D89ED1970E6}">
      <dgm:prSet/>
      <dgm:spPr/>
      <dgm:t>
        <a:bodyPr/>
        <a:lstStyle/>
        <a:p>
          <a:endParaRPr lang="en-US"/>
        </a:p>
      </dgm:t>
    </dgm:pt>
    <dgm:pt modelId="{D530DAC1-DE2F-4B7E-89EA-634A6386EC47}" type="sibTrans" cxnId="{1115DD2E-B011-4C9A-8698-1D89ED1970E6}">
      <dgm:prSet/>
      <dgm:spPr/>
      <dgm:t>
        <a:bodyPr/>
        <a:lstStyle/>
        <a:p>
          <a:endParaRPr lang="en-US"/>
        </a:p>
      </dgm:t>
    </dgm:pt>
    <dgm:pt modelId="{35205054-0FE8-467B-8FEE-F90C99F1FE75}">
      <dgm:prSet phldrT="[Text]" custT="1"/>
      <dgm:spPr/>
      <dgm:t>
        <a:bodyPr/>
        <a:lstStyle/>
        <a:p>
          <a:r>
            <a:rPr lang="en-US" sz="2800" dirty="0" smtClean="0"/>
            <a:t>2011</a:t>
          </a:r>
          <a:endParaRPr lang="en-US" sz="2800" dirty="0"/>
        </a:p>
      </dgm:t>
    </dgm:pt>
    <dgm:pt modelId="{CAEF15C9-7BC6-4C88-B444-22FFA583FBC7}" type="parTrans" cxnId="{71FB157D-4105-4202-A4EB-35AC1EE0AF7B}">
      <dgm:prSet/>
      <dgm:spPr/>
      <dgm:t>
        <a:bodyPr/>
        <a:lstStyle/>
        <a:p>
          <a:endParaRPr lang="en-US"/>
        </a:p>
      </dgm:t>
    </dgm:pt>
    <dgm:pt modelId="{0E103507-A83A-4AC9-B9AD-36331C4D438D}" type="sibTrans" cxnId="{71FB157D-4105-4202-A4EB-35AC1EE0AF7B}">
      <dgm:prSet/>
      <dgm:spPr/>
      <dgm:t>
        <a:bodyPr/>
        <a:lstStyle/>
        <a:p>
          <a:endParaRPr lang="en-US"/>
        </a:p>
      </dgm:t>
    </dgm:pt>
    <dgm:pt modelId="{6D2D4DEF-8BCF-4498-B465-BCE9A85EFA07}">
      <dgm:prSet phldrT="[Text]" custT="1"/>
      <dgm:spPr/>
      <dgm:t>
        <a:bodyPr/>
        <a:lstStyle/>
        <a:p>
          <a:r>
            <a:rPr lang="en-US" sz="3200" dirty="0" smtClean="0"/>
            <a:t>2012</a:t>
          </a:r>
          <a:endParaRPr lang="en-US" sz="3200" dirty="0"/>
        </a:p>
      </dgm:t>
    </dgm:pt>
    <dgm:pt modelId="{08E9D049-251E-4BC4-879E-A9E6F2601E30}" type="sibTrans" cxnId="{CFB5FA98-1F23-4651-A5BD-91584FD67220}">
      <dgm:prSet/>
      <dgm:spPr/>
      <dgm:t>
        <a:bodyPr/>
        <a:lstStyle/>
        <a:p>
          <a:endParaRPr lang="en-US"/>
        </a:p>
      </dgm:t>
    </dgm:pt>
    <dgm:pt modelId="{F9A19E70-1B15-4270-8E50-B1604E7C8138}" type="parTrans" cxnId="{CFB5FA98-1F23-4651-A5BD-91584FD67220}">
      <dgm:prSet/>
      <dgm:spPr/>
      <dgm:t>
        <a:bodyPr/>
        <a:lstStyle/>
        <a:p>
          <a:endParaRPr lang="en-US"/>
        </a:p>
      </dgm:t>
    </dgm:pt>
    <dgm:pt modelId="{904C3C74-ABB2-49E8-A1FC-1D42635916B1}">
      <dgm:prSet/>
      <dgm:spPr/>
      <dgm:t>
        <a:bodyPr/>
        <a:lstStyle/>
        <a:p>
          <a:r>
            <a:rPr lang="en-US" dirty="0" smtClean="0"/>
            <a:t>2013</a:t>
          </a:r>
          <a:endParaRPr lang="en-US" dirty="0"/>
        </a:p>
      </dgm:t>
    </dgm:pt>
    <dgm:pt modelId="{FBC8AA52-BFA6-41C3-9630-C23C782D8FCA}" type="sibTrans" cxnId="{6BCF3AFA-2A04-4BC6-8CB3-144D5D509A54}">
      <dgm:prSet/>
      <dgm:spPr/>
      <dgm:t>
        <a:bodyPr/>
        <a:lstStyle/>
        <a:p>
          <a:endParaRPr lang="en-US"/>
        </a:p>
      </dgm:t>
    </dgm:pt>
    <dgm:pt modelId="{9BD1B61D-EE9D-43DE-B43D-4CA8E7B667D3}" type="parTrans" cxnId="{6BCF3AFA-2A04-4BC6-8CB3-144D5D509A54}">
      <dgm:prSet/>
      <dgm:spPr/>
      <dgm:t>
        <a:bodyPr/>
        <a:lstStyle/>
        <a:p>
          <a:endParaRPr lang="en-US"/>
        </a:p>
      </dgm:t>
    </dgm:pt>
    <dgm:pt modelId="{FFE6A112-B7F5-124A-AA6D-6F9C13D2B7A6}">
      <dgm:prSet/>
      <dgm:spPr/>
      <dgm:t>
        <a:bodyPr/>
        <a:lstStyle/>
        <a:p>
          <a:r>
            <a:rPr lang="en-US" dirty="0" smtClean="0"/>
            <a:t>2014-2015</a:t>
          </a:r>
          <a:endParaRPr lang="en-US" dirty="0"/>
        </a:p>
      </dgm:t>
    </dgm:pt>
    <dgm:pt modelId="{06461721-F594-D846-A0A0-B4C1392B76AE}" type="parTrans" cxnId="{91179DB4-B924-DD4D-A12C-BA5046F4523B}">
      <dgm:prSet/>
      <dgm:spPr/>
      <dgm:t>
        <a:bodyPr/>
        <a:lstStyle/>
        <a:p>
          <a:endParaRPr lang="en-US"/>
        </a:p>
      </dgm:t>
    </dgm:pt>
    <dgm:pt modelId="{CE0EB271-0F6F-AB46-A1C7-848CA2BBC3C4}" type="sibTrans" cxnId="{91179DB4-B924-DD4D-A12C-BA5046F4523B}">
      <dgm:prSet/>
      <dgm:spPr/>
      <dgm:t>
        <a:bodyPr/>
        <a:lstStyle/>
        <a:p>
          <a:endParaRPr lang="en-US"/>
        </a:p>
      </dgm:t>
    </dgm:pt>
    <dgm:pt modelId="{21E3497C-77EA-4D06-A0E3-F7DE7A644F66}" type="pres">
      <dgm:prSet presAssocID="{42C240F5-7B88-4934-82A3-B809EB2AB1FD}" presName="arrowDiagram" presStyleCnt="0">
        <dgm:presLayoutVars>
          <dgm:chMax val="5"/>
          <dgm:dir/>
          <dgm:resizeHandles val="exact"/>
        </dgm:presLayoutVars>
      </dgm:prSet>
      <dgm:spPr/>
      <dgm:t>
        <a:bodyPr/>
        <a:lstStyle/>
        <a:p>
          <a:endParaRPr lang="en-US"/>
        </a:p>
      </dgm:t>
    </dgm:pt>
    <dgm:pt modelId="{D7C0B3C3-ADF1-4081-AA54-21B3BF407E62}" type="pres">
      <dgm:prSet presAssocID="{42C240F5-7B88-4934-82A3-B809EB2AB1FD}" presName="arrow" presStyleLbl="bgShp" presStyleIdx="0" presStyleCnt="1" custLinFactNeighborY="3135"/>
      <dgm:spPr/>
    </dgm:pt>
    <dgm:pt modelId="{8686593B-AE75-0E40-9822-1F6DCCE278B8}" type="pres">
      <dgm:prSet presAssocID="{42C240F5-7B88-4934-82A3-B809EB2AB1FD}" presName="arrowDiagram5" presStyleCnt="0"/>
      <dgm:spPr/>
    </dgm:pt>
    <dgm:pt modelId="{9F3A9AEF-72EE-A04B-B2F4-091A94929E56}" type="pres">
      <dgm:prSet presAssocID="{8548D874-0607-48BE-9F03-404E94551B48}" presName="bullet5a" presStyleLbl="node1" presStyleIdx="0" presStyleCnt="5"/>
      <dgm:spPr/>
    </dgm:pt>
    <dgm:pt modelId="{9F9FE7BF-C1E9-364C-94E2-430E4B47881B}" type="pres">
      <dgm:prSet presAssocID="{8548D874-0607-48BE-9F03-404E94551B48}" presName="textBox5a" presStyleLbl="revTx" presStyleIdx="0" presStyleCnt="5">
        <dgm:presLayoutVars>
          <dgm:bulletEnabled val="1"/>
        </dgm:presLayoutVars>
      </dgm:prSet>
      <dgm:spPr/>
      <dgm:t>
        <a:bodyPr/>
        <a:lstStyle/>
        <a:p>
          <a:endParaRPr lang="en-US"/>
        </a:p>
      </dgm:t>
    </dgm:pt>
    <dgm:pt modelId="{9F81230B-E51E-494D-9236-17F4A69D7733}" type="pres">
      <dgm:prSet presAssocID="{35205054-0FE8-467B-8FEE-F90C99F1FE75}" presName="bullet5b" presStyleLbl="node1" presStyleIdx="1" presStyleCnt="5"/>
      <dgm:spPr/>
    </dgm:pt>
    <dgm:pt modelId="{9CFE0565-F375-A345-A2D5-D771264DDF96}" type="pres">
      <dgm:prSet presAssocID="{35205054-0FE8-467B-8FEE-F90C99F1FE75}" presName="textBox5b" presStyleLbl="revTx" presStyleIdx="1" presStyleCnt="5">
        <dgm:presLayoutVars>
          <dgm:bulletEnabled val="1"/>
        </dgm:presLayoutVars>
      </dgm:prSet>
      <dgm:spPr/>
      <dgm:t>
        <a:bodyPr/>
        <a:lstStyle/>
        <a:p>
          <a:endParaRPr lang="en-US"/>
        </a:p>
      </dgm:t>
    </dgm:pt>
    <dgm:pt modelId="{671371F5-55FD-BF43-9EE9-5E0EE2B90305}" type="pres">
      <dgm:prSet presAssocID="{6D2D4DEF-8BCF-4498-B465-BCE9A85EFA07}" presName="bullet5c" presStyleLbl="node1" presStyleIdx="2" presStyleCnt="5"/>
      <dgm:spPr/>
    </dgm:pt>
    <dgm:pt modelId="{539AEACD-192E-A247-AC73-4767DD46C641}" type="pres">
      <dgm:prSet presAssocID="{6D2D4DEF-8BCF-4498-B465-BCE9A85EFA07}" presName="textBox5c" presStyleLbl="revTx" presStyleIdx="2" presStyleCnt="5">
        <dgm:presLayoutVars>
          <dgm:bulletEnabled val="1"/>
        </dgm:presLayoutVars>
      </dgm:prSet>
      <dgm:spPr/>
      <dgm:t>
        <a:bodyPr/>
        <a:lstStyle/>
        <a:p>
          <a:endParaRPr lang="en-US"/>
        </a:p>
      </dgm:t>
    </dgm:pt>
    <dgm:pt modelId="{AEDCAF87-0874-1842-A346-B0FB112EB141}" type="pres">
      <dgm:prSet presAssocID="{904C3C74-ABB2-49E8-A1FC-1D42635916B1}" presName="bullet5d" presStyleLbl="node1" presStyleIdx="3" presStyleCnt="5"/>
      <dgm:spPr/>
    </dgm:pt>
    <dgm:pt modelId="{7D4B0376-C896-4142-93D3-1B10139E636D}" type="pres">
      <dgm:prSet presAssocID="{904C3C74-ABB2-49E8-A1FC-1D42635916B1}" presName="textBox5d" presStyleLbl="revTx" presStyleIdx="3" presStyleCnt="5">
        <dgm:presLayoutVars>
          <dgm:bulletEnabled val="1"/>
        </dgm:presLayoutVars>
      </dgm:prSet>
      <dgm:spPr/>
      <dgm:t>
        <a:bodyPr/>
        <a:lstStyle/>
        <a:p>
          <a:endParaRPr lang="en-US"/>
        </a:p>
      </dgm:t>
    </dgm:pt>
    <dgm:pt modelId="{0B9B4A4F-C57E-A246-B8D4-1394E450D2FD}" type="pres">
      <dgm:prSet presAssocID="{FFE6A112-B7F5-124A-AA6D-6F9C13D2B7A6}" presName="bullet5e" presStyleLbl="node1" presStyleIdx="4" presStyleCnt="5"/>
      <dgm:spPr/>
    </dgm:pt>
    <dgm:pt modelId="{5BA859DE-20A7-E44B-BAD2-281F46B7E57E}" type="pres">
      <dgm:prSet presAssocID="{FFE6A112-B7F5-124A-AA6D-6F9C13D2B7A6}" presName="textBox5e" presStyleLbl="revTx" presStyleIdx="4" presStyleCnt="5" custLinFactNeighborY="-14109">
        <dgm:presLayoutVars>
          <dgm:bulletEnabled val="1"/>
        </dgm:presLayoutVars>
      </dgm:prSet>
      <dgm:spPr/>
      <dgm:t>
        <a:bodyPr/>
        <a:lstStyle/>
        <a:p>
          <a:endParaRPr lang="en-US"/>
        </a:p>
      </dgm:t>
    </dgm:pt>
  </dgm:ptLst>
  <dgm:cxnLst>
    <dgm:cxn modelId="{F9E876FF-FEF8-4F76-8053-F44A5D0C0F44}" type="presOf" srcId="{42C240F5-7B88-4934-82A3-B809EB2AB1FD}" destId="{21E3497C-77EA-4D06-A0E3-F7DE7A644F66}" srcOrd="0" destOrd="0" presId="urn:microsoft.com/office/officeart/2005/8/layout/arrow2"/>
    <dgm:cxn modelId="{91179DB4-B924-DD4D-A12C-BA5046F4523B}" srcId="{42C240F5-7B88-4934-82A3-B809EB2AB1FD}" destId="{FFE6A112-B7F5-124A-AA6D-6F9C13D2B7A6}" srcOrd="4" destOrd="0" parTransId="{06461721-F594-D846-A0A0-B4C1392B76AE}" sibTransId="{CE0EB271-0F6F-AB46-A1C7-848CA2BBC3C4}"/>
    <dgm:cxn modelId="{FA43F51D-8BF9-4B5F-A90D-645F11AC72D5}" type="presOf" srcId="{FFE6A112-B7F5-124A-AA6D-6F9C13D2B7A6}" destId="{5BA859DE-20A7-E44B-BAD2-281F46B7E57E}" srcOrd="0" destOrd="0" presId="urn:microsoft.com/office/officeart/2005/8/layout/arrow2"/>
    <dgm:cxn modelId="{71FB157D-4105-4202-A4EB-35AC1EE0AF7B}" srcId="{42C240F5-7B88-4934-82A3-B809EB2AB1FD}" destId="{35205054-0FE8-467B-8FEE-F90C99F1FE75}" srcOrd="1" destOrd="0" parTransId="{CAEF15C9-7BC6-4C88-B444-22FFA583FBC7}" sibTransId="{0E103507-A83A-4AC9-B9AD-36331C4D438D}"/>
    <dgm:cxn modelId="{98A99E65-EE26-4064-A59D-20DB70492902}" type="presOf" srcId="{6D2D4DEF-8BCF-4498-B465-BCE9A85EFA07}" destId="{539AEACD-192E-A247-AC73-4767DD46C641}" srcOrd="0" destOrd="0" presId="urn:microsoft.com/office/officeart/2005/8/layout/arrow2"/>
    <dgm:cxn modelId="{F6D80C74-3A07-409C-9FCB-318912951154}" type="presOf" srcId="{35205054-0FE8-467B-8FEE-F90C99F1FE75}" destId="{9CFE0565-F375-A345-A2D5-D771264DDF96}" srcOrd="0" destOrd="0" presId="urn:microsoft.com/office/officeart/2005/8/layout/arrow2"/>
    <dgm:cxn modelId="{CE70F7F5-2F3D-476F-B42E-5088551296CC}" type="presOf" srcId="{904C3C74-ABB2-49E8-A1FC-1D42635916B1}" destId="{7D4B0376-C896-4142-93D3-1B10139E636D}" srcOrd="0" destOrd="0" presId="urn:microsoft.com/office/officeart/2005/8/layout/arrow2"/>
    <dgm:cxn modelId="{993AF5F1-7079-4658-94D5-9B0AA055C918}" type="presOf" srcId="{8548D874-0607-48BE-9F03-404E94551B48}" destId="{9F9FE7BF-C1E9-364C-94E2-430E4B47881B}" srcOrd="0" destOrd="0" presId="urn:microsoft.com/office/officeart/2005/8/layout/arrow2"/>
    <dgm:cxn modelId="{1115DD2E-B011-4C9A-8698-1D89ED1970E6}" srcId="{42C240F5-7B88-4934-82A3-B809EB2AB1FD}" destId="{8548D874-0607-48BE-9F03-404E94551B48}" srcOrd="0" destOrd="0" parTransId="{65CB9B5C-3C8E-4AD6-9A0F-FB776D0C156D}" sibTransId="{D530DAC1-DE2F-4B7E-89EA-634A6386EC47}"/>
    <dgm:cxn modelId="{6BCF3AFA-2A04-4BC6-8CB3-144D5D509A54}" srcId="{42C240F5-7B88-4934-82A3-B809EB2AB1FD}" destId="{904C3C74-ABB2-49E8-A1FC-1D42635916B1}" srcOrd="3" destOrd="0" parTransId="{9BD1B61D-EE9D-43DE-B43D-4CA8E7B667D3}" sibTransId="{FBC8AA52-BFA6-41C3-9630-C23C782D8FCA}"/>
    <dgm:cxn modelId="{CFB5FA98-1F23-4651-A5BD-91584FD67220}" srcId="{42C240F5-7B88-4934-82A3-B809EB2AB1FD}" destId="{6D2D4DEF-8BCF-4498-B465-BCE9A85EFA07}" srcOrd="2" destOrd="0" parTransId="{F9A19E70-1B15-4270-8E50-B1604E7C8138}" sibTransId="{08E9D049-251E-4BC4-879E-A9E6F2601E30}"/>
    <dgm:cxn modelId="{01EB74C8-E6CE-4AC3-BB29-D5B5F3239EBD}" type="presParOf" srcId="{21E3497C-77EA-4D06-A0E3-F7DE7A644F66}" destId="{D7C0B3C3-ADF1-4081-AA54-21B3BF407E62}" srcOrd="0" destOrd="0" presId="urn:microsoft.com/office/officeart/2005/8/layout/arrow2"/>
    <dgm:cxn modelId="{515EF25D-8060-4884-AA1A-0911CF17E4AC}" type="presParOf" srcId="{21E3497C-77EA-4D06-A0E3-F7DE7A644F66}" destId="{8686593B-AE75-0E40-9822-1F6DCCE278B8}" srcOrd="1" destOrd="0" presId="urn:microsoft.com/office/officeart/2005/8/layout/arrow2"/>
    <dgm:cxn modelId="{58B9699A-82F0-4677-97CF-2D93AE57E9F7}" type="presParOf" srcId="{8686593B-AE75-0E40-9822-1F6DCCE278B8}" destId="{9F3A9AEF-72EE-A04B-B2F4-091A94929E56}" srcOrd="0" destOrd="0" presId="urn:microsoft.com/office/officeart/2005/8/layout/arrow2"/>
    <dgm:cxn modelId="{9B931248-091C-4FCC-A56D-EF4B0F7B1EAF}" type="presParOf" srcId="{8686593B-AE75-0E40-9822-1F6DCCE278B8}" destId="{9F9FE7BF-C1E9-364C-94E2-430E4B47881B}" srcOrd="1" destOrd="0" presId="urn:microsoft.com/office/officeart/2005/8/layout/arrow2"/>
    <dgm:cxn modelId="{527E807E-9C81-41C1-999A-27D10488B1DE}" type="presParOf" srcId="{8686593B-AE75-0E40-9822-1F6DCCE278B8}" destId="{9F81230B-E51E-494D-9236-17F4A69D7733}" srcOrd="2" destOrd="0" presId="urn:microsoft.com/office/officeart/2005/8/layout/arrow2"/>
    <dgm:cxn modelId="{FCBF6C0E-8082-4608-99DC-A0BEC4233477}" type="presParOf" srcId="{8686593B-AE75-0E40-9822-1F6DCCE278B8}" destId="{9CFE0565-F375-A345-A2D5-D771264DDF96}" srcOrd="3" destOrd="0" presId="urn:microsoft.com/office/officeart/2005/8/layout/arrow2"/>
    <dgm:cxn modelId="{6831D8EE-AD0F-491A-B995-1435C8061A73}" type="presParOf" srcId="{8686593B-AE75-0E40-9822-1F6DCCE278B8}" destId="{671371F5-55FD-BF43-9EE9-5E0EE2B90305}" srcOrd="4" destOrd="0" presId="urn:microsoft.com/office/officeart/2005/8/layout/arrow2"/>
    <dgm:cxn modelId="{FCAAECE8-327E-44FF-9BB2-E1B9A72BA814}" type="presParOf" srcId="{8686593B-AE75-0E40-9822-1F6DCCE278B8}" destId="{539AEACD-192E-A247-AC73-4767DD46C641}" srcOrd="5" destOrd="0" presId="urn:microsoft.com/office/officeart/2005/8/layout/arrow2"/>
    <dgm:cxn modelId="{C7AD3B16-3045-4E8E-8365-29BA1B943F61}" type="presParOf" srcId="{8686593B-AE75-0E40-9822-1F6DCCE278B8}" destId="{AEDCAF87-0874-1842-A346-B0FB112EB141}" srcOrd="6" destOrd="0" presId="urn:microsoft.com/office/officeart/2005/8/layout/arrow2"/>
    <dgm:cxn modelId="{FC1B4233-9D36-4C76-8712-890D0E857504}" type="presParOf" srcId="{8686593B-AE75-0E40-9822-1F6DCCE278B8}" destId="{7D4B0376-C896-4142-93D3-1B10139E636D}" srcOrd="7" destOrd="0" presId="urn:microsoft.com/office/officeart/2005/8/layout/arrow2"/>
    <dgm:cxn modelId="{2E5D659F-7DE6-4A04-96FB-EBEE87CC5A96}" type="presParOf" srcId="{8686593B-AE75-0E40-9822-1F6DCCE278B8}" destId="{0B9B4A4F-C57E-A246-B8D4-1394E450D2FD}" srcOrd="8" destOrd="0" presId="urn:microsoft.com/office/officeart/2005/8/layout/arrow2"/>
    <dgm:cxn modelId="{8BBEB45A-AE23-4552-BC51-4DA1857448F6}" type="presParOf" srcId="{8686593B-AE75-0E40-9822-1F6DCCE278B8}" destId="{5BA859DE-20A7-E44B-BAD2-281F46B7E57E}" srcOrd="9"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311C3A-1B64-4025-BFF6-4568F55CCCF8}" type="datetimeFigureOut">
              <a:rPr lang="en-US" smtClean="0"/>
              <a:pPr/>
              <a:t>2/11/2016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BAB240-6E02-4067-908E-AF8C5F8F38C8}" type="slidenum">
              <a:rPr lang="en-US" smtClean="0"/>
              <a:pPr/>
              <a:t>‹#›</a:t>
            </a:fld>
            <a:endParaRPr lang="en-US"/>
          </a:p>
        </p:txBody>
      </p:sp>
    </p:spTree>
    <p:extLst>
      <p:ext uri="{BB962C8B-B14F-4D97-AF65-F5344CB8AC3E}">
        <p14:creationId xmlns:p14="http://schemas.microsoft.com/office/powerpoint/2010/main" xmlns="" val="1081000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506C0-3FFE-45A5-803D-9F4FC5464A70}" type="datetimeFigureOut">
              <a:rPr lang="en-US" smtClean="0"/>
              <a:pPr/>
              <a:t>2/11/2016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46707-6BBD-41A9-B4DF-0C76A73A2D2A}" type="slidenum">
              <a:rPr lang="en-US" smtClean="0"/>
              <a:pPr/>
              <a:t>‹#›</a:t>
            </a:fld>
            <a:endParaRPr lang="en-US"/>
          </a:p>
        </p:txBody>
      </p:sp>
    </p:spTree>
    <p:extLst>
      <p:ext uri="{BB962C8B-B14F-4D97-AF65-F5344CB8AC3E}">
        <p14:creationId xmlns:p14="http://schemas.microsoft.com/office/powerpoint/2010/main" xmlns="" val="3294764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a:p>
        </p:txBody>
      </p:sp>
    </p:spTree>
    <p:extLst>
      <p:ext uri="{BB962C8B-B14F-4D97-AF65-F5344CB8AC3E}">
        <p14:creationId xmlns:p14="http://schemas.microsoft.com/office/powerpoint/2010/main" xmlns="" val="2715817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3</a:t>
            </a:fld>
            <a:endParaRPr lang="en-US"/>
          </a:p>
        </p:txBody>
      </p:sp>
    </p:spTree>
    <p:extLst>
      <p:ext uri="{BB962C8B-B14F-4D97-AF65-F5344CB8AC3E}">
        <p14:creationId xmlns:p14="http://schemas.microsoft.com/office/powerpoint/2010/main" xmlns="" val="17521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 y="733203"/>
            <a:ext cx="9144000" cy="6124797"/>
          </a:xfrm>
          <a:prstGeom prst="rect">
            <a:avLst/>
          </a:prstGeom>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pPr/>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pPr/>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pPr/>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srcRect l="-92" t="50811" r="45394" b="-590"/>
          <a:stretch/>
        </p:blipFill>
        <p:spPr>
          <a:xfrm>
            <a:off x="-13648" y="0"/>
            <a:ext cx="9157648" cy="5582272"/>
          </a:xfrm>
          <a:prstGeom prst="rect">
            <a:avLst/>
          </a:prstGeom>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pPr/>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922158D-428B-4987-8B28-745A2AFA1252}" type="datetimeFigureOut">
              <a:rPr lang="en-US" smtClean="0"/>
              <a:pPr/>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22158D-428B-4987-8B28-745A2AFA1252}" type="datetimeFigureOut">
              <a:rPr lang="en-US" smtClean="0"/>
              <a:pPr/>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2158D-428B-4987-8B28-745A2AFA1252}" type="datetimeFigureOut">
              <a:rPr lang="en-US" smtClean="0"/>
              <a:pPr/>
              <a:t>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pPr/>
              <a:t>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pPr/>
              <a:t>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pPr/>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pPr/>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pPr/>
              <a:t>2/11/2016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pPr/>
              <a:t>‹#›</a:t>
            </a:fld>
            <a:endParaRPr lang="en-US"/>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xmlns=""/>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 Id="rId5" Type="http://schemas.openxmlformats.org/officeDocument/2006/relationships/image" Target="../media/image61.jpeg"/><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33600" y="2362200"/>
            <a:ext cx="5911103" cy="16668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Title 3"/>
          <p:cNvSpPr>
            <a:spLocks noGrp="1"/>
          </p:cNvSpPr>
          <p:nvPr>
            <p:ph type="ctrTitle"/>
          </p:nvPr>
        </p:nvSpPr>
        <p:spPr>
          <a:xfrm>
            <a:off x="2286000" y="990600"/>
            <a:ext cx="6667500" cy="761999"/>
          </a:xfrm>
        </p:spPr>
        <p:txBody>
          <a:bodyPr>
            <a:noAutofit/>
          </a:bodyPr>
          <a:lstStyle/>
          <a:p>
            <a:pPr algn="r"/>
            <a:r>
              <a:rPr lang="en-US" sz="3600" b="1" spc="50" dirty="0" smtClean="0">
                <a:ln w="11430"/>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Cross Border Education</a:t>
            </a:r>
            <a:endParaRPr lang="en-US" sz="3600" b="1" spc="50" dirty="0">
              <a:ln w="11430"/>
              <a:solidFill>
                <a:srgbClr val="C00000"/>
              </a:solidFill>
              <a:effectLst>
                <a:outerShdw blurRad="76200" dist="50800" dir="5400000" algn="tl" rotWithShape="0">
                  <a:srgbClr val="000000">
                    <a:alpha val="65000"/>
                  </a:srgbClr>
                </a:outerShdw>
              </a:effectLst>
            </a:endParaRPr>
          </a:p>
        </p:txBody>
      </p:sp>
      <p:sp>
        <p:nvSpPr>
          <p:cNvPr id="5" name="TextBox 4"/>
          <p:cNvSpPr txBox="1"/>
          <p:nvPr/>
        </p:nvSpPr>
        <p:spPr>
          <a:xfrm>
            <a:off x="228600" y="5665944"/>
            <a:ext cx="3709670" cy="646331"/>
          </a:xfrm>
          <a:prstGeom prst="rect">
            <a:avLst/>
          </a:prstGeom>
          <a:noFill/>
        </p:spPr>
        <p:txBody>
          <a:bodyPr wrap="none" rtlCol="0">
            <a:spAutoFit/>
          </a:bodyPr>
          <a:lstStyle/>
          <a:p>
            <a:r>
              <a:rPr lang="en-US" b="1" dirty="0" smtClean="0"/>
              <a:t>Dr. Gatot Hari Priowirjanto</a:t>
            </a:r>
          </a:p>
          <a:p>
            <a:r>
              <a:rPr lang="en-US" b="1" dirty="0" smtClean="0"/>
              <a:t>SEAMEO Secretariat Director</a:t>
            </a:r>
          </a:p>
        </p:txBody>
      </p:sp>
      <p:sp>
        <p:nvSpPr>
          <p:cNvPr id="13" name="TextBox 12"/>
          <p:cNvSpPr txBox="1"/>
          <p:nvPr/>
        </p:nvSpPr>
        <p:spPr>
          <a:xfrm>
            <a:off x="2286000" y="1676400"/>
            <a:ext cx="6629401" cy="461665"/>
          </a:xfrm>
          <a:prstGeom prst="rect">
            <a:avLst/>
          </a:prstGeom>
          <a:noFill/>
        </p:spPr>
        <p:txBody>
          <a:bodyPr wrap="square" rtlCol="0">
            <a:spAutoFit/>
          </a:bodyPr>
          <a:lstStyle/>
          <a:p>
            <a:pPr algn="r"/>
            <a:r>
              <a:rPr lang="en-US" sz="2400" i="1" dirty="0" smtClean="0">
                <a:solidFill>
                  <a:srgbClr val="C00000"/>
                </a:solidFill>
              </a:rPr>
              <a:t>SEAMEO </a:t>
            </a:r>
            <a:r>
              <a:rPr lang="en-US" sz="2400" i="1" dirty="0" err="1" smtClean="0">
                <a:solidFill>
                  <a:srgbClr val="C00000"/>
                </a:solidFill>
              </a:rPr>
              <a:t>Centres</a:t>
            </a:r>
            <a:r>
              <a:rPr lang="en-US" sz="2400" i="1" dirty="0" smtClean="0">
                <a:solidFill>
                  <a:srgbClr val="C00000"/>
                </a:solidFill>
              </a:rPr>
              <a:t> Best Practices</a:t>
            </a:r>
            <a:endParaRPr lang="en-US" sz="2400" i="1" dirty="0">
              <a:solidFill>
                <a:srgbClr val="C00000"/>
              </a:solidFill>
            </a:endParaRPr>
          </a:p>
        </p:txBody>
      </p:sp>
      <p:pic>
        <p:nvPicPr>
          <p:cNvPr id="10" name="Picture 9"/>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381000" y="457200"/>
            <a:ext cx="1673855" cy="1726993"/>
          </a:xfrm>
          <a:prstGeom prst="rect">
            <a:avLst/>
          </a:prstGeom>
        </p:spPr>
      </p:pic>
      <p:pic>
        <p:nvPicPr>
          <p:cNvPr id="8" name="Picture 3" descr="stick_figure_drawing_people_leader_400_clr.png"/>
          <p:cNvPicPr>
            <a:picLocks noChangeAspect="1"/>
          </p:cNvPicPr>
          <p:nvPr/>
        </p:nvPicPr>
        <p:blipFill>
          <a:blip r:embed="rId6" cstate="print"/>
          <a:srcRect/>
          <a:stretch>
            <a:fillRect/>
          </a:stretch>
        </p:blipFill>
        <p:spPr bwMode="auto">
          <a:xfrm>
            <a:off x="3886200" y="2514600"/>
            <a:ext cx="3076575" cy="2307431"/>
          </a:xfrm>
          <a:prstGeom prst="rect">
            <a:avLst/>
          </a:prstGeom>
          <a:noFill/>
          <a:ln w="9525">
            <a:noFill/>
            <a:miter lim="800000"/>
            <a:headEnd/>
            <a:tailEnd/>
          </a:ln>
        </p:spPr>
      </p:pic>
      <p:sp>
        <p:nvSpPr>
          <p:cNvPr id="11" name="TextBox 10"/>
          <p:cNvSpPr txBox="1"/>
          <p:nvPr/>
        </p:nvSpPr>
        <p:spPr>
          <a:xfrm>
            <a:off x="5390105" y="5562600"/>
            <a:ext cx="3510897" cy="646331"/>
          </a:xfrm>
          <a:prstGeom prst="rect">
            <a:avLst/>
          </a:prstGeom>
          <a:noFill/>
        </p:spPr>
        <p:txBody>
          <a:bodyPr wrap="none" rtlCol="0">
            <a:spAutoFit/>
          </a:bodyPr>
          <a:lstStyle/>
          <a:p>
            <a:pPr algn="r"/>
            <a:r>
              <a:rPr lang="en-US" dirty="0" smtClean="0"/>
              <a:t>Presented at Tsukuba University</a:t>
            </a:r>
          </a:p>
          <a:p>
            <a:pPr algn="r"/>
            <a:r>
              <a:rPr lang="en-US" dirty="0" smtClean="0"/>
              <a:t>February 12, 2016</a:t>
            </a:r>
            <a:endParaRPr lang="en-US" dirty="0"/>
          </a:p>
        </p:txBody>
      </p:sp>
    </p:spTree>
    <p:custDataLst>
      <p:tags r:id="rId1"/>
    </p:custDataLst>
    <p:extLst>
      <p:ext uri="{BB962C8B-B14F-4D97-AF65-F5344CB8AC3E}">
        <p14:creationId xmlns:p14="http://schemas.microsoft.com/office/powerpoint/2010/main" xmlns="" val="90506450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sean.tiff"/>
          <p:cNvPicPr>
            <a:picLocks noChangeAspect="1"/>
          </p:cNvPicPr>
          <p:nvPr/>
        </p:nvPicPr>
        <p:blipFill>
          <a:blip r:embed="rId2" cstate="print"/>
          <a:srcRect/>
          <a:stretch>
            <a:fillRect/>
          </a:stretch>
        </p:blipFill>
        <p:spPr bwMode="auto">
          <a:xfrm>
            <a:off x="304800" y="914400"/>
            <a:ext cx="6718300" cy="4627563"/>
          </a:xfrm>
          <a:prstGeom prst="rect">
            <a:avLst/>
          </a:prstGeom>
          <a:ln>
            <a:noFill/>
          </a:ln>
          <a:effectLst>
            <a:softEdge rad="112500"/>
          </a:effectLst>
        </p:spPr>
      </p:pic>
      <p:sp>
        <p:nvSpPr>
          <p:cNvPr id="5" name="Content Placeholder 2"/>
          <p:cNvSpPr txBox="1">
            <a:spLocks/>
          </p:cNvSpPr>
          <p:nvPr/>
        </p:nvSpPr>
        <p:spPr>
          <a:xfrm>
            <a:off x="76200" y="5486400"/>
            <a:ext cx="4800600" cy="685800"/>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100000"/>
              </a:lnSpc>
              <a:spcBef>
                <a:spcPct val="20000"/>
              </a:spcBef>
              <a:spcAft>
                <a:spcPts val="0"/>
              </a:spcAft>
              <a:buClrTx/>
              <a:buSzTx/>
              <a:buFont typeface="Arial" charset="0"/>
              <a:buNone/>
              <a:tabLst/>
              <a:defRPr/>
            </a:pPr>
            <a:r>
              <a:rPr kumimoji="0" lang="id-ID" sz="2000" b="1" i="0" u="none" strike="noStrike" kern="1200" cap="none" spc="0" normalizeH="0" baseline="0" noProof="0" dirty="0" smtClean="0">
                <a:ln>
                  <a:noFill/>
                </a:ln>
                <a:solidFill>
                  <a:srgbClr val="000000"/>
                </a:solidFill>
                <a:effectLst/>
                <a:uLnTx/>
                <a:uFillTx/>
                <a:latin typeface="Georgia" pitchFamily="18" charset="0"/>
                <a:ea typeface="宋体" charset="-122"/>
                <a:cs typeface="+mn-cs"/>
              </a:rPr>
              <a:t>Collaboration </a:t>
            </a:r>
            <a:r>
              <a:rPr kumimoji="0" lang="en-US" sz="2000" b="1" i="0" u="none" strike="noStrike" kern="1200" cap="none" spc="0" normalizeH="0" baseline="0" noProof="0" dirty="0" smtClean="0">
                <a:ln>
                  <a:noFill/>
                </a:ln>
                <a:solidFill>
                  <a:srgbClr val="000000"/>
                </a:solidFill>
                <a:effectLst/>
                <a:uLnTx/>
                <a:uFillTx/>
                <a:latin typeface="Georgia" pitchFamily="18" charset="0"/>
                <a:ea typeface="宋体" charset="-122"/>
                <a:cs typeface="+mn-cs"/>
              </a:rPr>
              <a:t>21</a:t>
            </a:r>
            <a:r>
              <a:rPr kumimoji="0" lang="en-US" sz="2000" b="1" i="0" u="none" strike="noStrike" kern="1200" cap="none" spc="0" normalizeH="0" noProof="0" dirty="0" smtClean="0">
                <a:ln>
                  <a:noFill/>
                </a:ln>
                <a:solidFill>
                  <a:srgbClr val="000000"/>
                </a:solidFill>
                <a:effectLst/>
                <a:uLnTx/>
                <a:uFillTx/>
                <a:latin typeface="Georgia" pitchFamily="18" charset="0"/>
                <a:ea typeface="宋体" charset="-122"/>
                <a:cs typeface="+mn-cs"/>
              </a:rPr>
              <a:t> SEAMEO</a:t>
            </a:r>
            <a:r>
              <a:rPr kumimoji="0" lang="en-US" sz="2000" b="1" i="0" u="none" strike="noStrike" kern="1200" cap="none" spc="0" normalizeH="0" baseline="0" noProof="0" dirty="0" smtClean="0">
                <a:ln>
                  <a:noFill/>
                </a:ln>
                <a:solidFill>
                  <a:srgbClr val="000000"/>
                </a:solidFill>
                <a:effectLst/>
                <a:uLnTx/>
                <a:uFillTx/>
                <a:latin typeface="Georgia" pitchFamily="18" charset="0"/>
                <a:ea typeface="宋体" charset="-122"/>
                <a:cs typeface="+mn-cs"/>
              </a:rPr>
              <a:t> Centre</a:t>
            </a:r>
            <a:r>
              <a:rPr kumimoji="0" lang="id-ID" sz="2000" b="1" i="0" u="none" strike="noStrike" kern="1200" cap="none" spc="0" normalizeH="0" baseline="0" noProof="0" dirty="0" smtClean="0">
                <a:ln>
                  <a:noFill/>
                </a:ln>
                <a:solidFill>
                  <a:srgbClr val="000000"/>
                </a:solidFill>
                <a:effectLst/>
                <a:uLnTx/>
                <a:uFillTx/>
                <a:latin typeface="Georgia" pitchFamily="18" charset="0"/>
                <a:ea typeface="宋体" charset="-122"/>
                <a:cs typeface="+mn-cs"/>
              </a:rPr>
              <a:t>s</a:t>
            </a:r>
            <a:endParaRPr kumimoji="0" lang="en-US" sz="2000" b="1" i="0" u="none" strike="noStrike" kern="1200" cap="none" spc="0" normalizeH="0" baseline="0" noProof="0" dirty="0" smtClean="0">
              <a:ln>
                <a:noFill/>
              </a:ln>
              <a:solidFill>
                <a:srgbClr val="000000"/>
              </a:solidFill>
              <a:effectLst/>
              <a:uLnTx/>
              <a:uFillTx/>
              <a:latin typeface="Georgia" pitchFamily="18" charset="0"/>
              <a:ea typeface="宋体" charset="-122"/>
              <a:cs typeface="+mn-cs"/>
            </a:endParaRPr>
          </a:p>
        </p:txBody>
      </p:sp>
      <p:pic>
        <p:nvPicPr>
          <p:cNvPr id="6" name="Picture 3" descr="photo.PNG"/>
          <p:cNvPicPr>
            <a:picLocks noChangeAspect="1"/>
          </p:cNvPicPr>
          <p:nvPr/>
        </p:nvPicPr>
        <p:blipFill>
          <a:blip r:embed="rId3" cstate="print"/>
          <a:srcRect/>
          <a:stretch>
            <a:fillRect/>
          </a:stretch>
        </p:blipFill>
        <p:spPr bwMode="auto">
          <a:xfrm>
            <a:off x="4572000" y="4191000"/>
            <a:ext cx="4495800" cy="2527300"/>
          </a:xfrm>
          <a:prstGeom prst="rect">
            <a:avLst/>
          </a:prstGeom>
          <a:ln>
            <a:noFill/>
          </a:ln>
          <a:effectLst>
            <a:softEdge rad="112500"/>
          </a:effectLst>
        </p:spPr>
      </p:pic>
      <p:pic>
        <p:nvPicPr>
          <p:cNvPr id="7" name="Picture 43" descr="bullet-06.gif"/>
          <p:cNvPicPr>
            <a:picLocks noChangeAspect="1"/>
          </p:cNvPicPr>
          <p:nvPr/>
        </p:nvPicPr>
        <p:blipFill>
          <a:blip r:embed="rId4" cstate="print"/>
          <a:srcRect/>
          <a:stretch>
            <a:fillRect/>
          </a:stretch>
        </p:blipFill>
        <p:spPr bwMode="auto">
          <a:xfrm>
            <a:off x="2438400" y="2895600"/>
            <a:ext cx="152400" cy="152400"/>
          </a:xfrm>
          <a:prstGeom prst="rect">
            <a:avLst/>
          </a:prstGeom>
          <a:noFill/>
          <a:ln w="9525">
            <a:noFill/>
            <a:miter lim="800000"/>
            <a:headEnd/>
            <a:tailEnd/>
          </a:ln>
        </p:spPr>
      </p:pic>
      <p:pic>
        <p:nvPicPr>
          <p:cNvPr id="8" name="Picture 43" descr="bullet-06.gif"/>
          <p:cNvPicPr>
            <a:picLocks noChangeAspect="1"/>
          </p:cNvPicPr>
          <p:nvPr/>
        </p:nvPicPr>
        <p:blipFill>
          <a:blip r:embed="rId4" cstate="print"/>
          <a:srcRect/>
          <a:stretch>
            <a:fillRect/>
          </a:stretch>
        </p:blipFill>
        <p:spPr bwMode="auto">
          <a:xfrm>
            <a:off x="2057400" y="2819400"/>
            <a:ext cx="152400" cy="152400"/>
          </a:xfrm>
          <a:prstGeom prst="rect">
            <a:avLst/>
          </a:prstGeom>
          <a:noFill/>
          <a:ln w="9525">
            <a:noFill/>
            <a:miter lim="800000"/>
            <a:headEnd/>
            <a:tailEnd/>
          </a:ln>
        </p:spPr>
      </p:pic>
      <p:pic>
        <p:nvPicPr>
          <p:cNvPr id="9" name="Picture 43" descr="bullet-06.gif"/>
          <p:cNvPicPr>
            <a:picLocks noChangeAspect="1"/>
          </p:cNvPicPr>
          <p:nvPr/>
        </p:nvPicPr>
        <p:blipFill>
          <a:blip r:embed="rId4" cstate="print"/>
          <a:srcRect/>
          <a:stretch>
            <a:fillRect/>
          </a:stretch>
        </p:blipFill>
        <p:spPr bwMode="auto">
          <a:xfrm>
            <a:off x="2286000" y="4800600"/>
            <a:ext cx="152400" cy="152400"/>
          </a:xfrm>
          <a:prstGeom prst="rect">
            <a:avLst/>
          </a:prstGeom>
          <a:noFill/>
          <a:ln w="9525">
            <a:noFill/>
            <a:miter lim="800000"/>
            <a:headEnd/>
            <a:tailEnd/>
          </a:ln>
        </p:spPr>
      </p:pic>
      <p:pic>
        <p:nvPicPr>
          <p:cNvPr id="10" name="Picture 43" descr="bullet-06.gif"/>
          <p:cNvPicPr>
            <a:picLocks noChangeAspect="1"/>
          </p:cNvPicPr>
          <p:nvPr/>
        </p:nvPicPr>
        <p:blipFill>
          <a:blip r:embed="rId4" cstate="print"/>
          <a:srcRect/>
          <a:stretch>
            <a:fillRect/>
          </a:stretch>
        </p:blipFill>
        <p:spPr bwMode="auto">
          <a:xfrm>
            <a:off x="2514600" y="4953000"/>
            <a:ext cx="152400" cy="152400"/>
          </a:xfrm>
          <a:prstGeom prst="rect">
            <a:avLst/>
          </a:prstGeom>
          <a:noFill/>
          <a:ln w="9525">
            <a:noFill/>
            <a:miter lim="800000"/>
            <a:headEnd/>
            <a:tailEnd/>
          </a:ln>
        </p:spPr>
      </p:pic>
      <p:pic>
        <p:nvPicPr>
          <p:cNvPr id="11" name="Picture 43" descr="bullet-06.gif"/>
          <p:cNvPicPr>
            <a:picLocks noChangeAspect="1"/>
          </p:cNvPicPr>
          <p:nvPr/>
        </p:nvPicPr>
        <p:blipFill>
          <a:blip r:embed="rId4" cstate="print"/>
          <a:srcRect/>
          <a:stretch>
            <a:fillRect/>
          </a:stretch>
        </p:blipFill>
        <p:spPr bwMode="auto">
          <a:xfrm>
            <a:off x="4038600" y="2895600"/>
            <a:ext cx="152400" cy="152400"/>
          </a:xfrm>
          <a:prstGeom prst="rect">
            <a:avLst/>
          </a:prstGeom>
          <a:noFill/>
          <a:ln w="9525">
            <a:noFill/>
            <a:miter lim="800000"/>
            <a:headEnd/>
            <a:tailEnd/>
          </a:ln>
        </p:spPr>
      </p:pic>
      <p:pic>
        <p:nvPicPr>
          <p:cNvPr id="12" name="Picture 43" descr="bullet-06.gif"/>
          <p:cNvPicPr>
            <a:picLocks noChangeAspect="1"/>
          </p:cNvPicPr>
          <p:nvPr/>
        </p:nvPicPr>
        <p:blipFill>
          <a:blip r:embed="rId4" cstate="print"/>
          <a:srcRect/>
          <a:stretch>
            <a:fillRect/>
          </a:stretch>
        </p:blipFill>
        <p:spPr bwMode="auto">
          <a:xfrm>
            <a:off x="4191000" y="2971800"/>
            <a:ext cx="152400" cy="152400"/>
          </a:xfrm>
          <a:prstGeom prst="rect">
            <a:avLst/>
          </a:prstGeom>
          <a:noFill/>
          <a:ln w="9525">
            <a:noFill/>
            <a:miter lim="800000"/>
            <a:headEnd/>
            <a:tailEnd/>
          </a:ln>
        </p:spPr>
      </p:pic>
      <p:pic>
        <p:nvPicPr>
          <p:cNvPr id="13" name="Picture 43" descr="bullet-06.gif"/>
          <p:cNvPicPr>
            <a:picLocks noChangeAspect="1"/>
          </p:cNvPicPr>
          <p:nvPr/>
        </p:nvPicPr>
        <p:blipFill>
          <a:blip r:embed="rId4" cstate="print"/>
          <a:srcRect/>
          <a:stretch>
            <a:fillRect/>
          </a:stretch>
        </p:blipFill>
        <p:spPr bwMode="auto">
          <a:xfrm>
            <a:off x="1676400" y="2362200"/>
            <a:ext cx="152400" cy="152400"/>
          </a:xfrm>
          <a:prstGeom prst="rect">
            <a:avLst/>
          </a:prstGeom>
          <a:noFill/>
          <a:ln w="9525">
            <a:noFill/>
            <a:miter lim="800000"/>
            <a:headEnd/>
            <a:tailEnd/>
          </a:ln>
        </p:spPr>
      </p:pic>
      <p:pic>
        <p:nvPicPr>
          <p:cNvPr id="14" name="Picture 43" descr="bullet-06.gif"/>
          <p:cNvPicPr>
            <a:picLocks noChangeAspect="1"/>
          </p:cNvPicPr>
          <p:nvPr/>
        </p:nvPicPr>
        <p:blipFill>
          <a:blip r:embed="rId4" cstate="print"/>
          <a:srcRect/>
          <a:stretch>
            <a:fillRect/>
          </a:stretch>
        </p:blipFill>
        <p:spPr bwMode="auto">
          <a:xfrm>
            <a:off x="1828800" y="1905000"/>
            <a:ext cx="152400" cy="152400"/>
          </a:xfrm>
          <a:prstGeom prst="rect">
            <a:avLst/>
          </a:prstGeom>
          <a:noFill/>
          <a:ln w="9525">
            <a:noFill/>
            <a:miter lim="800000"/>
            <a:headEnd/>
            <a:tailEnd/>
          </a:ln>
        </p:spPr>
      </p:pic>
      <p:pic>
        <p:nvPicPr>
          <p:cNvPr id="15" name="Picture 43" descr="bullet-06.gif"/>
          <p:cNvPicPr>
            <a:picLocks noChangeAspect="1"/>
          </p:cNvPicPr>
          <p:nvPr/>
        </p:nvPicPr>
        <p:blipFill>
          <a:blip r:embed="rId4" cstate="print"/>
          <a:srcRect/>
          <a:stretch>
            <a:fillRect/>
          </a:stretch>
        </p:blipFill>
        <p:spPr bwMode="auto">
          <a:xfrm>
            <a:off x="1143000" y="1828800"/>
            <a:ext cx="152400" cy="152400"/>
          </a:xfrm>
          <a:prstGeom prst="rect">
            <a:avLst/>
          </a:prstGeom>
          <a:noFill/>
          <a:ln w="9525">
            <a:noFill/>
            <a:miter lim="800000"/>
            <a:headEnd/>
            <a:tailEnd/>
          </a:ln>
        </p:spPr>
      </p:pic>
      <p:pic>
        <p:nvPicPr>
          <p:cNvPr id="16" name="Picture 43" descr="bullet-06.gif"/>
          <p:cNvPicPr>
            <a:picLocks noChangeAspect="1"/>
          </p:cNvPicPr>
          <p:nvPr/>
        </p:nvPicPr>
        <p:blipFill>
          <a:blip r:embed="rId4" cstate="print"/>
          <a:srcRect/>
          <a:stretch>
            <a:fillRect/>
          </a:stretch>
        </p:blipFill>
        <p:spPr bwMode="auto">
          <a:xfrm>
            <a:off x="1752600" y="3733800"/>
            <a:ext cx="152400" cy="152400"/>
          </a:xfrm>
          <a:prstGeom prst="rect">
            <a:avLst/>
          </a:prstGeom>
          <a:noFill/>
          <a:ln w="9525">
            <a:noFill/>
            <a:miter lim="800000"/>
            <a:headEnd/>
            <a:tailEnd/>
          </a:ln>
        </p:spPr>
      </p:pic>
      <p:pic>
        <p:nvPicPr>
          <p:cNvPr id="17" name="Picture 43" descr="bullet-06.gif"/>
          <p:cNvPicPr>
            <a:picLocks noChangeAspect="1"/>
          </p:cNvPicPr>
          <p:nvPr/>
        </p:nvPicPr>
        <p:blipFill>
          <a:blip r:embed="rId4" cstate="print"/>
          <a:srcRect/>
          <a:stretch>
            <a:fillRect/>
          </a:stretch>
        </p:blipFill>
        <p:spPr bwMode="auto">
          <a:xfrm>
            <a:off x="3200400" y="3581400"/>
            <a:ext cx="152400" cy="152400"/>
          </a:xfrm>
          <a:prstGeom prst="rect">
            <a:avLst/>
          </a:prstGeom>
          <a:noFill/>
          <a:ln w="9525">
            <a:noFill/>
            <a:miter lim="800000"/>
            <a:headEnd/>
            <a:tailEnd/>
          </a:ln>
        </p:spPr>
      </p:pic>
      <p:pic>
        <p:nvPicPr>
          <p:cNvPr id="18" name="Picture 43" descr="bullet-06.gif"/>
          <p:cNvPicPr>
            <a:picLocks noChangeAspect="1"/>
          </p:cNvPicPr>
          <p:nvPr/>
        </p:nvPicPr>
        <p:blipFill>
          <a:blip r:embed="rId4" cstate="print"/>
          <a:srcRect/>
          <a:stretch>
            <a:fillRect/>
          </a:stretch>
        </p:blipFill>
        <p:spPr bwMode="auto">
          <a:xfrm>
            <a:off x="2362200" y="4876800"/>
            <a:ext cx="152400" cy="152400"/>
          </a:xfrm>
          <a:prstGeom prst="rect">
            <a:avLst/>
          </a:prstGeom>
          <a:noFill/>
          <a:ln w="9525">
            <a:noFill/>
            <a:miter lim="800000"/>
            <a:headEnd/>
            <a:tailEnd/>
          </a:ln>
        </p:spPr>
      </p:pic>
      <p:pic>
        <p:nvPicPr>
          <p:cNvPr id="19" name="Picture 43" descr="bullet-06.gif"/>
          <p:cNvPicPr>
            <a:picLocks noChangeAspect="1"/>
          </p:cNvPicPr>
          <p:nvPr/>
        </p:nvPicPr>
        <p:blipFill>
          <a:blip r:embed="rId4" cstate="print"/>
          <a:srcRect/>
          <a:stretch>
            <a:fillRect/>
          </a:stretch>
        </p:blipFill>
        <p:spPr bwMode="auto">
          <a:xfrm>
            <a:off x="2057400" y="4114800"/>
            <a:ext cx="152400" cy="152400"/>
          </a:xfrm>
          <a:prstGeom prst="rect">
            <a:avLst/>
          </a:prstGeom>
          <a:noFill/>
          <a:ln w="9525">
            <a:noFill/>
            <a:miter lim="800000"/>
            <a:headEnd/>
            <a:tailEnd/>
          </a:ln>
        </p:spPr>
      </p:pic>
      <p:sp>
        <p:nvSpPr>
          <p:cNvPr id="20" name="Rectangle 19"/>
          <p:cNvSpPr/>
          <p:nvPr/>
        </p:nvSpPr>
        <p:spPr>
          <a:xfrm>
            <a:off x="-76200" y="39469"/>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3600" b="1" spc="50" dirty="0" smtClean="0">
                <a:ln w="11430"/>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Online Seminar, Meeting and Lecture</a:t>
            </a:r>
            <a:endParaRPr lang="en-US" sz="3600" b="1" cap="none" spc="50" dirty="0">
              <a:ln w="11430"/>
              <a:solidFill>
                <a:srgbClr val="C00000"/>
              </a:solidFill>
              <a:effectLst>
                <a:outerShdw blurRad="76200" dist="50800" dir="5400000" algn="tl" rotWithShape="0">
                  <a:srgbClr val="000000">
                    <a:alpha val="65000"/>
                  </a:srgbClr>
                </a:outerShdw>
              </a:effectLst>
            </a:endParaRPr>
          </a:p>
        </p:txBody>
      </p:sp>
      <p:pic>
        <p:nvPicPr>
          <p:cNvPr id="21" name="Content Placeholder 3" descr="Press Release_SEAMEO gears up for greater online collaboration-3.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4800600" y="1447800"/>
            <a:ext cx="4100945" cy="2649639"/>
          </a:xfrm>
          <a:prstGeom prst="rect">
            <a:avLst/>
          </a:prstGeom>
          <a:ln>
            <a:noFill/>
          </a:ln>
          <a:effectLst>
            <a:outerShdw blurRad="190500" algn="tl" rotWithShape="0">
              <a:srgbClr val="000000">
                <a:alpha val="70000"/>
              </a:srgbClr>
            </a:outerShdw>
          </a:effec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aid.jpg"/>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94832" y="152400"/>
            <a:ext cx="4705768" cy="6629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5029200" y="228600"/>
            <a:ext cx="3886200"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i="1" dirty="0" smtClean="0">
                <a:latin typeface="Century Gothic" pitchFamily="34" charset="0"/>
              </a:rPr>
              <a:t>Go Massive </a:t>
            </a:r>
            <a:r>
              <a:rPr lang="en-US" sz="2400" b="1" i="1" dirty="0">
                <a:latin typeface="Century Gothic" pitchFamily="34" charset="0"/>
              </a:rPr>
              <a:t>Open Online Course</a:t>
            </a:r>
          </a:p>
          <a:p>
            <a:endParaRPr lang="en-US" sz="2400" dirty="0"/>
          </a:p>
          <a:p>
            <a:r>
              <a:rPr lang="en-US" sz="2400" dirty="0">
                <a:latin typeface="Century Gothic" pitchFamily="34" charset="0"/>
              </a:rPr>
              <a:t>On line training and education, information, leisure, communication, collaboration, find resources, etc </a:t>
            </a:r>
          </a:p>
        </p:txBody>
      </p:sp>
      <p:pic>
        <p:nvPicPr>
          <p:cNvPr id="41985" name="Picture 1"/>
          <p:cNvPicPr>
            <a:picLocks noChangeAspect="1" noChangeArrowheads="1"/>
          </p:cNvPicPr>
          <p:nvPr/>
        </p:nvPicPr>
        <p:blipFill>
          <a:blip r:embed="rId3" cstate="print"/>
          <a:srcRect l="17500" t="13333" r="32500" b="9333"/>
          <a:stretch>
            <a:fillRect/>
          </a:stretch>
        </p:blipFill>
        <p:spPr bwMode="auto">
          <a:xfrm>
            <a:off x="4953000" y="3429000"/>
            <a:ext cx="3941379" cy="3429000"/>
          </a:xfrm>
          <a:prstGeom prst="rect">
            <a:avLst/>
          </a:prstGeom>
          <a:ln>
            <a:noFill/>
          </a:ln>
          <a:effectLst>
            <a:outerShdw blurRad="190500" algn="tl" rotWithShape="0">
              <a:srgbClr val="000000">
                <a:alpha val="70000"/>
              </a:srgbClr>
            </a:outerShdw>
          </a:effec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attachment.googleusercontent.com/attachment/u/0/?ui=2&amp;ik=7f674b685c&amp;view=att&amp;th=13e2fe58757b87ca&amp;attid=0.2&amp;disp=inline&amp;realattid=f_hft4813i1&amp;safe=1&amp;zw&amp;saduie=AG9B_P9WjTTOQPeQEHdAEs9iJPVd&amp;sadet=1366822849607&amp;sads=Cvv18IuFF8b5nhWx5PXb-FR7-V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attachment.googleusercontent.com/attachment/u/0/?ui=2&amp;ik=7f674b685c&amp;view=att&amp;th=13e2fe58757b87ca&amp;attid=0.2&amp;disp=inline&amp;realattid=f_hft4813i1&amp;safe=1&amp;zw&amp;saduie=AG9B_P9WjTTOQPeQEHdAEs9iJPVd&amp;sadet=1366822849607&amp;sads=Cvv18IuFF8b5nhWx5PXb-FR7-V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35970" y="24727"/>
            <a:ext cx="5370007" cy="249393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505977" y="24727"/>
            <a:ext cx="3638023" cy="250507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4111" y="2594863"/>
            <a:ext cx="8303689" cy="4110737"/>
          </a:xfrm>
          <a:prstGeom prst="rect">
            <a:avLst/>
          </a:prstGeom>
          <a:ln>
            <a:noFill/>
          </a:ln>
          <a:effectLst>
            <a:outerShdw blurRad="190500" algn="tl" rotWithShape="0">
              <a:srgbClr val="000000">
                <a:alpha val="70000"/>
              </a:srgbClr>
            </a:outerShdw>
          </a:effectLst>
        </p:spPr>
      </p:pic>
      <p:sp>
        <p:nvSpPr>
          <p:cNvPr id="9" name="TextBox 8"/>
          <p:cNvSpPr txBox="1"/>
          <p:nvPr/>
        </p:nvSpPr>
        <p:spPr>
          <a:xfrm>
            <a:off x="58777" y="2831668"/>
            <a:ext cx="553998" cy="3721532"/>
          </a:xfrm>
          <a:prstGeom prst="rect">
            <a:avLst/>
          </a:prstGeom>
          <a:noFill/>
        </p:spPr>
        <p:txBody>
          <a:bodyPr vert="vert" wrap="none" rtlCol="0">
            <a:spAutoFit/>
          </a:bodyPr>
          <a:lstStyle/>
          <a:p>
            <a:r>
              <a:rPr lang="en-US" sz="2400" b="1" dirty="0" smtClean="0">
                <a:solidFill>
                  <a:srgbClr val="008000"/>
                </a:solidFill>
                <a:effectLst>
                  <a:outerShdw blurRad="38100" dist="38100" dir="2700000" algn="tl">
                    <a:srgbClr val="000000">
                      <a:alpha val="43137"/>
                    </a:srgbClr>
                  </a:outerShdw>
                </a:effectLst>
              </a:rPr>
              <a:t>Online &amp; F2F Activities</a:t>
            </a:r>
            <a:endParaRPr lang="en-US" sz="2400" b="1" dirty="0">
              <a:solidFill>
                <a:srgbClr val="008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234477678"/>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srcRect/>
          <a:stretch>
            <a:fillRect/>
          </a:stretch>
        </p:blipFill>
        <p:spPr>
          <a:xfrm>
            <a:off x="900113" y="2604542"/>
            <a:ext cx="3048000" cy="2038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srcRect/>
          <a:stretch>
            <a:fillRect/>
          </a:stretch>
        </p:blipFill>
        <p:spPr bwMode="auto">
          <a:xfrm>
            <a:off x="179388" y="1069430"/>
            <a:ext cx="3048000" cy="2038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cstate="print"/>
          <a:srcRect/>
          <a:stretch>
            <a:fillRect/>
          </a:stretch>
        </p:blipFill>
        <p:spPr bwMode="auto">
          <a:xfrm>
            <a:off x="3995738" y="685800"/>
            <a:ext cx="3810000" cy="228600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srcRect/>
          <a:stretch>
            <a:fillRect/>
          </a:stretch>
        </p:blipFill>
        <p:spPr bwMode="auto">
          <a:xfrm>
            <a:off x="4572000" y="3121025"/>
            <a:ext cx="3810000" cy="2228850"/>
          </a:xfrm>
          <a:prstGeom prst="rect">
            <a:avLst/>
          </a:prstGeom>
          <a:ln>
            <a:noFill/>
          </a:ln>
          <a:effectLst>
            <a:outerShdw blurRad="190500" algn="tl" rotWithShape="0">
              <a:srgbClr val="000000">
                <a:alpha val="70000"/>
              </a:srgbClr>
            </a:outerShdw>
          </a:effectLst>
        </p:spPr>
      </p:pic>
      <p:sp>
        <p:nvSpPr>
          <p:cNvPr id="8" name="Rectangle 7"/>
          <p:cNvSpPr/>
          <p:nvPr/>
        </p:nvSpPr>
        <p:spPr>
          <a:xfrm>
            <a:off x="6934200" y="2557463"/>
            <a:ext cx="1981200" cy="4572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600" dirty="0">
                <a:solidFill>
                  <a:schemeClr val="tx1"/>
                </a:solidFill>
                <a:ea typeface="ＭＳ Ｐゴシック" charset="-128"/>
              </a:rPr>
              <a:t>Basic Computer</a:t>
            </a:r>
          </a:p>
        </p:txBody>
      </p:sp>
      <p:sp>
        <p:nvSpPr>
          <p:cNvPr id="10" name="Rectangle 9"/>
          <p:cNvSpPr/>
          <p:nvPr/>
        </p:nvSpPr>
        <p:spPr>
          <a:xfrm>
            <a:off x="304800" y="6248400"/>
            <a:ext cx="4887912" cy="433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ea typeface="ＭＳ Ｐゴシック" charset="-128"/>
              </a:rPr>
              <a:t>http://thailandseacyberclass.blogspot.com/</a:t>
            </a:r>
          </a:p>
        </p:txBody>
      </p:sp>
      <p:sp>
        <p:nvSpPr>
          <p:cNvPr id="11" name="Rectangle 10"/>
          <p:cNvSpPr/>
          <p:nvPr/>
        </p:nvSpPr>
        <p:spPr>
          <a:xfrm>
            <a:off x="6400800" y="5148263"/>
            <a:ext cx="2362200" cy="4572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600" dirty="0">
                <a:solidFill>
                  <a:schemeClr val="tx1"/>
                </a:solidFill>
                <a:ea typeface="ＭＳ Ｐゴシック" charset="-128"/>
              </a:rPr>
              <a:t>Direct Current Circuit </a:t>
            </a:r>
          </a:p>
        </p:txBody>
      </p:sp>
      <p:sp>
        <p:nvSpPr>
          <p:cNvPr id="12" name="Rectangle 11"/>
          <p:cNvSpPr/>
          <p:nvPr/>
        </p:nvSpPr>
        <p:spPr>
          <a:xfrm>
            <a:off x="228600" y="39469"/>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Vocational Online Test</a:t>
            </a:r>
            <a:endParaRPr lang="en-US" sz="3600" b="1" cap="none" spc="50" dirty="0">
              <a:ln w="11430"/>
              <a:solidFill>
                <a:srgbClr val="C00000"/>
              </a:solidFill>
              <a:effectLst>
                <a:outerShdw blurRad="76200" dist="50800" dir="5400000" algn="tl" rotWithShape="0">
                  <a:srgbClr val="000000">
                    <a:alpha val="65000"/>
                  </a:srgbClr>
                </a:outerShdw>
              </a:effectLst>
            </a:endParaRPr>
          </a:p>
        </p:txBody>
      </p:sp>
      <p:sp>
        <p:nvSpPr>
          <p:cNvPr id="14" name="TextBox 13"/>
          <p:cNvSpPr txBox="1"/>
          <p:nvPr/>
        </p:nvSpPr>
        <p:spPr>
          <a:xfrm>
            <a:off x="0" y="4953000"/>
            <a:ext cx="4568879" cy="923330"/>
          </a:xfrm>
          <a:prstGeom prst="rect">
            <a:avLst/>
          </a:prstGeom>
          <a:noFill/>
        </p:spPr>
        <p:txBody>
          <a:bodyPr wrap="none" rtlCol="0">
            <a:spAutoFit/>
          </a:bodyPr>
          <a:lstStyle/>
          <a:p>
            <a:pPr algn="ctr"/>
            <a:r>
              <a:rPr lang="en-US" b="1" dirty="0" smtClean="0"/>
              <a:t>SMK 2 </a:t>
            </a:r>
            <a:r>
              <a:rPr lang="en-US" b="1" dirty="0" err="1" smtClean="0"/>
              <a:t>Depok</a:t>
            </a:r>
            <a:r>
              <a:rPr lang="en-US" b="1" dirty="0" smtClean="0"/>
              <a:t>, </a:t>
            </a:r>
            <a:r>
              <a:rPr lang="en-US" b="1" dirty="0" err="1" smtClean="0"/>
              <a:t>Jogyakarta</a:t>
            </a:r>
            <a:r>
              <a:rPr lang="en-US" b="1" dirty="0" smtClean="0"/>
              <a:t>, Indonesia</a:t>
            </a:r>
          </a:p>
          <a:p>
            <a:pPr algn="ctr"/>
            <a:r>
              <a:rPr lang="en-US" b="1" dirty="0" smtClean="0"/>
              <a:t>VS</a:t>
            </a:r>
          </a:p>
          <a:p>
            <a:pPr algn="ctr"/>
            <a:r>
              <a:rPr lang="en-US" b="1" dirty="0" err="1" smtClean="0"/>
              <a:t>Hatyai</a:t>
            </a:r>
            <a:r>
              <a:rPr lang="en-US" b="1" dirty="0" smtClean="0"/>
              <a:t> Technical College, Thailand</a:t>
            </a:r>
            <a:endParaRPr lang="en-US" b="1" dirty="0"/>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8718.JPG"/>
          <p:cNvPicPr>
            <a:picLocks noChangeAspect="1"/>
          </p:cNvPicPr>
          <p:nvPr/>
        </p:nvPicPr>
        <p:blipFill>
          <a:blip r:embed="rId2" cstate="print"/>
          <a:stretch>
            <a:fillRect/>
          </a:stretch>
        </p:blipFill>
        <p:spPr>
          <a:xfrm>
            <a:off x="304800" y="762000"/>
            <a:ext cx="2895600" cy="2171700"/>
          </a:xfrm>
          <a:prstGeom prst="rect">
            <a:avLst/>
          </a:prstGeom>
          <a:ln>
            <a:noFill/>
          </a:ln>
          <a:effectLst>
            <a:outerShdw blurRad="190500" algn="tl" rotWithShape="0">
              <a:srgbClr val="000000">
                <a:alpha val="70000"/>
              </a:srgbClr>
            </a:outerShdw>
          </a:effectLst>
        </p:spPr>
      </p:pic>
      <p:pic>
        <p:nvPicPr>
          <p:cNvPr id="7" name="Picture 6" descr="IMG_8720.JPG"/>
          <p:cNvPicPr>
            <a:picLocks noChangeAspect="1"/>
          </p:cNvPicPr>
          <p:nvPr/>
        </p:nvPicPr>
        <p:blipFill>
          <a:blip r:embed="rId3" cstate="print"/>
          <a:stretch>
            <a:fillRect/>
          </a:stretch>
        </p:blipFill>
        <p:spPr>
          <a:xfrm>
            <a:off x="3276600" y="1600200"/>
            <a:ext cx="2514600" cy="1885950"/>
          </a:xfrm>
          <a:prstGeom prst="rect">
            <a:avLst/>
          </a:prstGeom>
          <a:ln>
            <a:noFill/>
          </a:ln>
          <a:effectLst>
            <a:outerShdw blurRad="190500" algn="tl" rotWithShape="0">
              <a:srgbClr val="000000">
                <a:alpha val="70000"/>
              </a:srgbClr>
            </a:outerShdw>
          </a:effectLst>
        </p:spPr>
      </p:pic>
      <p:pic>
        <p:nvPicPr>
          <p:cNvPr id="8" name="Picture 7" descr="IMG_0757.JPG"/>
          <p:cNvPicPr>
            <a:picLocks noChangeAspect="1"/>
          </p:cNvPicPr>
          <p:nvPr/>
        </p:nvPicPr>
        <p:blipFill>
          <a:blip r:embed="rId4" cstate="print"/>
          <a:stretch>
            <a:fillRect/>
          </a:stretch>
        </p:blipFill>
        <p:spPr>
          <a:xfrm>
            <a:off x="304800" y="3048000"/>
            <a:ext cx="2588400" cy="2588400"/>
          </a:xfrm>
          <a:prstGeom prst="rect">
            <a:avLst/>
          </a:prstGeom>
          <a:ln>
            <a:noFill/>
          </a:ln>
          <a:effectLst>
            <a:outerShdw blurRad="190500" algn="tl" rotWithShape="0">
              <a:srgbClr val="000000">
                <a:alpha val="70000"/>
              </a:srgbClr>
            </a:outerShdw>
          </a:effectLst>
        </p:spPr>
      </p:pic>
      <p:pic>
        <p:nvPicPr>
          <p:cNvPr id="9" name="Picture 8" descr="IMG_0771.JPG"/>
          <p:cNvPicPr>
            <a:picLocks noChangeAspect="1"/>
          </p:cNvPicPr>
          <p:nvPr/>
        </p:nvPicPr>
        <p:blipFill>
          <a:blip r:embed="rId5" cstate="print"/>
          <a:stretch>
            <a:fillRect/>
          </a:stretch>
        </p:blipFill>
        <p:spPr>
          <a:xfrm>
            <a:off x="3048000" y="3657600"/>
            <a:ext cx="2841600" cy="2131200"/>
          </a:xfrm>
          <a:prstGeom prst="rect">
            <a:avLst/>
          </a:prstGeom>
          <a:ln>
            <a:noFill/>
          </a:ln>
          <a:effectLst>
            <a:outerShdw blurRad="190500" algn="tl" rotWithShape="0">
              <a:srgbClr val="000000">
                <a:alpha val="70000"/>
              </a:srgbClr>
            </a:outerShdw>
          </a:effectLst>
        </p:spPr>
      </p:pic>
      <p:sp>
        <p:nvSpPr>
          <p:cNvPr id="38914" name="object 7"/>
          <p:cNvSpPr>
            <a:spLocks noChangeArrowheads="1"/>
          </p:cNvSpPr>
          <p:nvPr/>
        </p:nvSpPr>
        <p:spPr bwMode="auto">
          <a:xfrm>
            <a:off x="5867400" y="1447800"/>
            <a:ext cx="2895600" cy="1916112"/>
          </a:xfrm>
          <a:prstGeom prst="rect">
            <a:avLst/>
          </a:prstGeom>
          <a:blipFill dpi="0" rotWithShape="1">
            <a:blip r:embed="rId6" cstate="print"/>
            <a:srcRect/>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n-US"/>
          </a:p>
        </p:txBody>
      </p:sp>
      <p:sp>
        <p:nvSpPr>
          <p:cNvPr id="38915" name="object 8"/>
          <p:cNvSpPr>
            <a:spLocks noChangeArrowheads="1"/>
          </p:cNvSpPr>
          <p:nvPr/>
        </p:nvSpPr>
        <p:spPr bwMode="auto">
          <a:xfrm>
            <a:off x="5943600" y="3429000"/>
            <a:ext cx="3048000" cy="2066925"/>
          </a:xfrm>
          <a:prstGeom prst="rect">
            <a:avLst/>
          </a:prstGeom>
          <a:blipFill dpi="0" rotWithShape="1">
            <a:blip r:embed="rId7" cstate="print"/>
            <a:srcRect/>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n-US"/>
          </a:p>
        </p:txBody>
      </p:sp>
      <p:sp>
        <p:nvSpPr>
          <p:cNvPr id="38916" name="Rectangle 71"/>
          <p:cNvSpPr>
            <a:spLocks noChangeArrowheads="1"/>
          </p:cNvSpPr>
          <p:nvPr/>
        </p:nvSpPr>
        <p:spPr bwMode="auto">
          <a:xfrm>
            <a:off x="6191250" y="5245100"/>
            <a:ext cx="165100" cy="473075"/>
          </a:xfrm>
          <a:prstGeom prst="rect">
            <a:avLst/>
          </a:prstGeom>
          <a:solidFill>
            <a:srgbClr val="C2D69B"/>
          </a:solidFill>
          <a:ln w="25400">
            <a:no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38917" name="Rectangle 72"/>
          <p:cNvSpPr>
            <a:spLocks noChangeArrowheads="1"/>
          </p:cNvSpPr>
          <p:nvPr/>
        </p:nvSpPr>
        <p:spPr bwMode="auto">
          <a:xfrm>
            <a:off x="6176962" y="6384925"/>
            <a:ext cx="173038" cy="473075"/>
          </a:xfrm>
          <a:prstGeom prst="rect">
            <a:avLst/>
          </a:prstGeom>
          <a:solidFill>
            <a:srgbClr val="943634"/>
          </a:solidFill>
          <a:ln w="25400">
            <a:no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38918" name="Rectangle 73"/>
          <p:cNvSpPr>
            <a:spLocks noChangeArrowheads="1"/>
          </p:cNvSpPr>
          <p:nvPr/>
        </p:nvSpPr>
        <p:spPr bwMode="auto">
          <a:xfrm>
            <a:off x="6172200" y="5794375"/>
            <a:ext cx="173037" cy="473075"/>
          </a:xfrm>
          <a:prstGeom prst="rect">
            <a:avLst/>
          </a:prstGeom>
          <a:solidFill>
            <a:srgbClr val="31849B"/>
          </a:solidFill>
          <a:ln w="25400">
            <a:no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5" name="TextBox 14"/>
          <p:cNvSpPr txBox="1"/>
          <p:nvPr/>
        </p:nvSpPr>
        <p:spPr>
          <a:xfrm>
            <a:off x="6324600" y="5297269"/>
            <a:ext cx="914400" cy="646331"/>
          </a:xfrm>
          <a:prstGeom prst="rect">
            <a:avLst/>
          </a:prstGeom>
          <a:noFill/>
        </p:spPr>
        <p:txBody>
          <a:bodyPr wrap="square" rtlCol="0">
            <a:spAutoFit/>
          </a:bodyPr>
          <a:lstStyle/>
          <a:p>
            <a:r>
              <a:rPr lang="en-US" dirty="0" smtClean="0"/>
              <a:t>&gt;70</a:t>
            </a:r>
          </a:p>
          <a:p>
            <a:endParaRPr lang="en-US" dirty="0"/>
          </a:p>
        </p:txBody>
      </p:sp>
      <p:sp>
        <p:nvSpPr>
          <p:cNvPr id="16" name="Rectangle 15"/>
          <p:cNvSpPr/>
          <p:nvPr/>
        </p:nvSpPr>
        <p:spPr>
          <a:xfrm>
            <a:off x="6400800" y="5867400"/>
            <a:ext cx="790601" cy="369332"/>
          </a:xfrm>
          <a:prstGeom prst="rect">
            <a:avLst/>
          </a:prstGeom>
        </p:spPr>
        <p:txBody>
          <a:bodyPr wrap="none">
            <a:spAutoFit/>
          </a:bodyPr>
          <a:lstStyle/>
          <a:p>
            <a:r>
              <a:rPr lang="en-US" dirty="0" smtClean="0"/>
              <a:t>50-70</a:t>
            </a:r>
            <a:endParaRPr lang="en-US" dirty="0"/>
          </a:p>
        </p:txBody>
      </p:sp>
      <p:sp>
        <p:nvSpPr>
          <p:cNvPr id="19" name="TextBox 18"/>
          <p:cNvSpPr txBox="1"/>
          <p:nvPr/>
        </p:nvSpPr>
        <p:spPr>
          <a:xfrm>
            <a:off x="6324600" y="6400800"/>
            <a:ext cx="914400" cy="646331"/>
          </a:xfrm>
          <a:prstGeom prst="rect">
            <a:avLst/>
          </a:prstGeom>
          <a:noFill/>
        </p:spPr>
        <p:txBody>
          <a:bodyPr wrap="square" rtlCol="0">
            <a:spAutoFit/>
          </a:bodyPr>
          <a:lstStyle/>
          <a:p>
            <a:r>
              <a:rPr lang="en-US" dirty="0" smtClean="0"/>
              <a:t>&lt;50</a:t>
            </a:r>
          </a:p>
          <a:p>
            <a:endParaRPr lang="en-US" dirty="0"/>
          </a:p>
        </p:txBody>
      </p:sp>
      <p:sp>
        <p:nvSpPr>
          <p:cNvPr id="20" name="Rectangle 19"/>
          <p:cNvSpPr/>
          <p:nvPr/>
        </p:nvSpPr>
        <p:spPr>
          <a:xfrm>
            <a:off x="5791200" y="725269"/>
            <a:ext cx="3065263" cy="646331"/>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dirty="0" smtClean="0"/>
              <a:t>35 Primary Schools</a:t>
            </a:r>
          </a:p>
          <a:p>
            <a:r>
              <a:rPr lang="en-US" dirty="0" smtClean="0"/>
              <a:t>15 Lower Secondary Schools</a:t>
            </a:r>
            <a:endParaRPr lang="en-US" dirty="0"/>
          </a:p>
        </p:txBody>
      </p:sp>
      <p:sp>
        <p:nvSpPr>
          <p:cNvPr id="21" name="TextBox 20"/>
          <p:cNvSpPr txBox="1"/>
          <p:nvPr/>
        </p:nvSpPr>
        <p:spPr>
          <a:xfrm>
            <a:off x="228601" y="5867400"/>
            <a:ext cx="4038600" cy="923330"/>
          </a:xfrm>
          <a:prstGeom prst="rect">
            <a:avLst/>
          </a:prstGeom>
          <a:noFill/>
        </p:spPr>
        <p:txBody>
          <a:bodyPr wrap="square" rtlCol="0">
            <a:spAutoFit/>
          </a:bodyPr>
          <a:lstStyle/>
          <a:p>
            <a:r>
              <a:rPr lang="en-US" dirty="0" smtClean="0"/>
              <a:t>Brunei, Cambodia, Indonesia, Lao PDR, Malaysia, Myanmar, </a:t>
            </a:r>
            <a:r>
              <a:rPr lang="en-US" dirty="0" err="1" smtClean="0"/>
              <a:t>Philipines</a:t>
            </a:r>
            <a:r>
              <a:rPr lang="en-US" dirty="0" smtClean="0"/>
              <a:t>, Thailand, Timor </a:t>
            </a:r>
            <a:r>
              <a:rPr lang="en-US" dirty="0" err="1" smtClean="0"/>
              <a:t>Leste</a:t>
            </a:r>
            <a:r>
              <a:rPr lang="en-US" dirty="0" smtClean="0"/>
              <a:t>, Vietnam</a:t>
            </a:r>
            <a:endParaRPr lang="en-US" dirty="0"/>
          </a:p>
        </p:txBody>
      </p:sp>
      <p:sp>
        <p:nvSpPr>
          <p:cNvPr id="22" name="Rectangle 21"/>
          <p:cNvSpPr/>
          <p:nvPr/>
        </p:nvSpPr>
        <p:spPr>
          <a:xfrm>
            <a:off x="228600" y="39469"/>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Science &amp; Math Online Test</a:t>
            </a:r>
            <a:endParaRPr lang="en-US" sz="3600" b="1" cap="none" spc="50" dirty="0">
              <a:ln w="11430"/>
              <a:solidFill>
                <a:srgbClr val="C00000"/>
              </a:solidFill>
              <a:effectLst>
                <a:outerShdw blurRad="76200" dist="50800" dir="5400000" algn="tl" rotWithShape="0">
                  <a:srgbClr val="000000">
                    <a:alpha val="65000"/>
                  </a:srgbClr>
                </a:outerShdw>
              </a:effectLst>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8600"/>
            <a:ext cx="9144000" cy="9541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Online Test Collaboration between Indonesian and Vietnamese Primary School</a:t>
            </a:r>
            <a:endParaRPr lang="en-US" sz="2800" b="1" cap="none" spc="50" dirty="0">
              <a:ln w="11430"/>
              <a:solidFill>
                <a:srgbClr val="C00000"/>
              </a:solidFill>
              <a:effectLst>
                <a:outerShdw blurRad="76200" dist="50800" dir="5400000" algn="tl" rotWithShape="0">
                  <a:srgbClr val="000000">
                    <a:alpha val="65000"/>
                  </a:srgbClr>
                </a:outerShdw>
              </a:effectLst>
            </a:endParaRPr>
          </a:p>
        </p:txBody>
      </p:sp>
      <p:grpSp>
        <p:nvGrpSpPr>
          <p:cNvPr id="27" name="Group 26"/>
          <p:cNvGrpSpPr/>
          <p:nvPr/>
        </p:nvGrpSpPr>
        <p:grpSpPr>
          <a:xfrm>
            <a:off x="609600" y="1524000"/>
            <a:ext cx="8153400" cy="4924425"/>
            <a:chOff x="609600" y="1524000"/>
            <a:chExt cx="8153400" cy="4924425"/>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524000"/>
              <a:ext cx="8153400" cy="49244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8"/>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437262" y="1646063"/>
              <a:ext cx="304819" cy="420440"/>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126460" y="4589884"/>
              <a:ext cx="304819" cy="420440"/>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974050" y="4539741"/>
              <a:ext cx="304819" cy="420440"/>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373932" y="3986212"/>
              <a:ext cx="304819" cy="420440"/>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445940" y="4013820"/>
              <a:ext cx="304819" cy="420440"/>
            </a:xfrm>
            <a:prstGeom prst="rect">
              <a:avLst/>
            </a:prstGeom>
            <a:ln>
              <a:noFill/>
            </a:ln>
            <a:effectLst>
              <a:outerShdw blurRad="190500" algn="tl" rotWithShape="0">
                <a:srgbClr val="000000">
                  <a:alpha val="70000"/>
                </a:srgbClr>
              </a:outerShdw>
            </a:effectLst>
          </p:spPr>
        </p:pic>
        <p:pic>
          <p:nvPicPr>
            <p:cNvPr id="14" name="Picture 1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877988" y="4589884"/>
              <a:ext cx="304819" cy="420440"/>
            </a:xfrm>
            <a:prstGeom prst="rect">
              <a:avLst/>
            </a:prstGeom>
            <a:ln>
              <a:noFill/>
            </a:ln>
            <a:effectLst>
              <a:outerShdw blurRad="190500" algn="tl" rotWithShape="0">
                <a:srgbClr val="000000">
                  <a:alpha val="70000"/>
                </a:srgbClr>
              </a:outerShdw>
            </a:effectLst>
          </p:spPr>
        </p:pic>
        <p:pic>
          <p:nvPicPr>
            <p:cNvPr id="15" name="Picture 1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949996" y="4661892"/>
              <a:ext cx="304819" cy="420440"/>
            </a:xfrm>
            <a:prstGeom prst="rect">
              <a:avLst/>
            </a:prstGeom>
            <a:ln>
              <a:noFill/>
            </a:ln>
            <a:effectLst>
              <a:outerShdw blurRad="190500" algn="tl" rotWithShape="0">
                <a:srgbClr val="000000">
                  <a:alpha val="70000"/>
                </a:srgbClr>
              </a:outerShdw>
            </a:effectLst>
          </p:spPr>
        </p:pic>
        <p:pic>
          <p:nvPicPr>
            <p:cNvPr id="16" name="Picture 1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415055" y="4689561"/>
              <a:ext cx="304819" cy="420440"/>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343047" y="4773182"/>
              <a:ext cx="304819" cy="420440"/>
            </a:xfrm>
            <a:prstGeom prst="rect">
              <a:avLst/>
            </a:prstGeom>
            <a:ln>
              <a:noFill/>
            </a:ln>
            <a:effectLst>
              <a:outerShdw blurRad="190500" algn="tl" rotWithShape="0">
                <a:srgbClr val="000000">
                  <a:alpha val="70000"/>
                </a:srgbClr>
              </a:outerShdw>
            </a:effectLst>
          </p:spPr>
        </p:pic>
        <p:pic>
          <p:nvPicPr>
            <p:cNvPr id="18" name="Picture 17"/>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038228" y="5609604"/>
              <a:ext cx="304819" cy="420440"/>
            </a:xfrm>
            <a:prstGeom prst="rect">
              <a:avLst/>
            </a:prstGeom>
            <a:ln>
              <a:noFill/>
            </a:ln>
            <a:effectLst>
              <a:outerShdw blurRad="190500" algn="tl" rotWithShape="0">
                <a:srgbClr val="000000">
                  <a:alpha val="70000"/>
                </a:srgbClr>
              </a:outerShdw>
            </a:effectLst>
          </p:spPr>
        </p:pic>
        <p:pic>
          <p:nvPicPr>
            <p:cNvPr id="19" name="Picture 18"/>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110236" y="5597996"/>
              <a:ext cx="304819" cy="420440"/>
            </a:xfrm>
            <a:prstGeom prst="rect">
              <a:avLst/>
            </a:prstGeom>
            <a:ln>
              <a:noFill/>
            </a:ln>
            <a:effectLst>
              <a:outerShdw blurRad="190500" algn="tl" rotWithShape="0">
                <a:srgbClr val="000000">
                  <a:alpha val="70000"/>
                </a:srgbClr>
              </a:outerShdw>
            </a:effectLst>
          </p:spPr>
        </p:pic>
        <p:pic>
          <p:nvPicPr>
            <p:cNvPr id="20" name="Picture 19"/>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886100" y="5465588"/>
              <a:ext cx="304819" cy="420440"/>
            </a:xfrm>
            <a:prstGeom prst="rect">
              <a:avLst/>
            </a:prstGeom>
            <a:ln>
              <a:noFill/>
            </a:ln>
            <a:effectLst>
              <a:outerShdw blurRad="190500" algn="tl" rotWithShape="0">
                <a:srgbClr val="000000">
                  <a:alpha val="70000"/>
                </a:srgbClr>
              </a:outerShdw>
            </a:effectLst>
          </p:spPr>
        </p:pic>
        <p:pic>
          <p:nvPicPr>
            <p:cNvPr id="21" name="Picture 20"/>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941321" y="5453980"/>
              <a:ext cx="304819" cy="420440"/>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3445377" y="5537596"/>
              <a:ext cx="304819" cy="420440"/>
            </a:xfrm>
            <a:prstGeom prst="rect">
              <a:avLst/>
            </a:prstGeom>
            <a:ln>
              <a:noFill/>
            </a:ln>
            <a:effectLst>
              <a:outerShdw blurRad="190500" algn="tl" rotWithShape="0">
                <a:srgbClr val="000000">
                  <a:alpha val="70000"/>
                </a:srgbClr>
              </a:outerShdw>
            </a:effectLst>
          </p:spPr>
        </p:pic>
        <p:pic>
          <p:nvPicPr>
            <p:cNvPr id="23" name="Picture 22"/>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3390156" y="5525988"/>
              <a:ext cx="304819" cy="420440"/>
            </a:xfrm>
            <a:prstGeom prst="rect">
              <a:avLst/>
            </a:prstGeom>
            <a:ln>
              <a:noFill/>
            </a:ln>
            <a:effectLst>
              <a:outerShdw blurRad="190500" algn="tl" rotWithShape="0">
                <a:srgbClr val="000000">
                  <a:alpha val="70000"/>
                </a:srgbClr>
              </a:outerShdw>
            </a:effectLst>
          </p:spPr>
        </p:pic>
        <p:pic>
          <p:nvPicPr>
            <p:cNvPr id="24" name="Picture 2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3174132" y="5465588"/>
              <a:ext cx="304819" cy="420440"/>
            </a:xfrm>
            <a:prstGeom prst="rect">
              <a:avLst/>
            </a:prstGeom>
            <a:ln>
              <a:noFill/>
            </a:ln>
            <a:effectLst>
              <a:outerShdw blurRad="190500" algn="tl" rotWithShape="0">
                <a:srgbClr val="000000">
                  <a:alpha val="70000"/>
                </a:srgbClr>
              </a:outerShdw>
            </a:effectLst>
          </p:spPr>
        </p:pic>
        <p:pic>
          <p:nvPicPr>
            <p:cNvPr id="25" name="Picture 2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3229353" y="5537596"/>
              <a:ext cx="304819" cy="420440"/>
            </a:xfrm>
            <a:prstGeom prst="rect">
              <a:avLst/>
            </a:prstGeom>
            <a:ln>
              <a:noFill/>
            </a:ln>
            <a:effectLst>
              <a:outerShdw blurRad="190500" algn="tl" rotWithShape="0">
                <a:srgbClr val="000000">
                  <a:alpha val="70000"/>
                </a:srgbClr>
              </a:outerShdw>
            </a:effectLst>
          </p:spPr>
        </p:pic>
        <p:pic>
          <p:nvPicPr>
            <p:cNvPr id="26" name="Picture 2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198468" y="4673500"/>
              <a:ext cx="304819" cy="420440"/>
            </a:xfrm>
            <a:prstGeom prst="rect">
              <a:avLst/>
            </a:prstGeom>
            <a:ln>
              <a:noFill/>
            </a:ln>
            <a:effectLst>
              <a:outerShdw blurRad="190500" algn="tl" rotWithShape="0">
                <a:srgbClr val="000000">
                  <a:alpha val="70000"/>
                </a:srgbClr>
              </a:outerShdw>
            </a:effectLst>
          </p:spPr>
        </p:pic>
      </p:gr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152400" y="1600200"/>
            <a:ext cx="4232920" cy="48178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11"/>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495800" y="1905000"/>
            <a:ext cx="4428970" cy="43522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p:cNvSpPr/>
          <p:nvPr/>
        </p:nvSpPr>
        <p:spPr>
          <a:xfrm>
            <a:off x="0" y="228600"/>
            <a:ext cx="9144000" cy="138499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Implementation Online Test Collaboration between Indonesian and Vietnamese Primary School</a:t>
            </a:r>
            <a:endParaRPr lang="en-US" sz="2800" b="1" cap="none" spc="50" dirty="0">
              <a:ln w="11430"/>
              <a:solidFill>
                <a:srgbClr val="C00000"/>
              </a:solidFill>
              <a:effectLst>
                <a:outerShdw blurRad="76200" dist="50800" dir="5400000" algn="tl" rotWithShape="0">
                  <a:srgbClr val="000000">
                    <a:alpha val="65000"/>
                  </a:srgbClr>
                </a:outerShdw>
              </a:effectLst>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xmlns="" val="638953888"/>
              </p:ext>
            </p:extLst>
          </p:nvPr>
        </p:nvGraphicFramePr>
        <p:xfrm>
          <a:off x="670136" y="2133600"/>
          <a:ext cx="7725491" cy="3992880"/>
        </p:xfrm>
        <a:graphic>
          <a:graphicData uri="http://schemas.openxmlformats.org/drawingml/2006/table">
            <a:tbl>
              <a:tblPr firstRow="1" bandRow="1">
                <a:tableStyleId>{5940675A-B579-460E-94D1-54222C63F5DA}</a:tableStyleId>
              </a:tblPr>
              <a:tblGrid>
                <a:gridCol w="2592288"/>
                <a:gridCol w="2457768"/>
                <a:gridCol w="2675435"/>
              </a:tblGrid>
              <a:tr h="268992">
                <a:tc>
                  <a:txBody>
                    <a:bodyPr/>
                    <a:lstStyle/>
                    <a:p>
                      <a:pPr algn="ctr"/>
                      <a:r>
                        <a:rPr lang="en-ID" sz="2400" b="1" dirty="0" smtClean="0"/>
                        <a:t>Level</a:t>
                      </a:r>
                      <a:endParaRPr lang="en-US" sz="2400" b="1" dirty="0"/>
                    </a:p>
                  </a:txBody>
                  <a:tcPr marL="99060" marR="99060">
                    <a:solidFill>
                      <a:schemeClr val="tx2">
                        <a:lumMod val="20000"/>
                        <a:lumOff val="80000"/>
                      </a:schemeClr>
                    </a:solidFill>
                  </a:tcPr>
                </a:tc>
                <a:tc>
                  <a:txBody>
                    <a:bodyPr/>
                    <a:lstStyle/>
                    <a:p>
                      <a:pPr algn="ctr"/>
                      <a:r>
                        <a:rPr lang="en-ID" sz="2400" b="1" dirty="0" smtClean="0"/>
                        <a:t>Total of</a:t>
                      </a:r>
                      <a:r>
                        <a:rPr lang="en-ID" sz="2400" b="1" baseline="0" dirty="0" smtClean="0"/>
                        <a:t> Indonesia </a:t>
                      </a:r>
                      <a:r>
                        <a:rPr lang="en-ID" sz="2400" b="1" dirty="0" smtClean="0"/>
                        <a:t>Provinces </a:t>
                      </a:r>
                      <a:endParaRPr lang="en-US" sz="2400" b="1" dirty="0"/>
                    </a:p>
                  </a:txBody>
                  <a:tcPr marL="99060" marR="99060">
                    <a:solidFill>
                      <a:schemeClr val="tx2">
                        <a:lumMod val="20000"/>
                        <a:lumOff val="80000"/>
                      </a:schemeClr>
                    </a:solidFill>
                  </a:tcPr>
                </a:tc>
                <a:tc>
                  <a:txBody>
                    <a:bodyPr/>
                    <a:lstStyle/>
                    <a:p>
                      <a:pPr algn="ctr"/>
                      <a:r>
                        <a:rPr lang="en-ID" sz="2400" b="1" dirty="0" smtClean="0"/>
                        <a:t>Total</a:t>
                      </a:r>
                      <a:r>
                        <a:rPr lang="en-ID" sz="2400" b="1" baseline="0" dirty="0" smtClean="0"/>
                        <a:t> of </a:t>
                      </a:r>
                      <a:r>
                        <a:rPr lang="en-ID" sz="2400" b="1" dirty="0" smtClean="0"/>
                        <a:t>Students</a:t>
                      </a:r>
                      <a:endParaRPr lang="en-US" sz="2400" b="1" dirty="0"/>
                    </a:p>
                  </a:txBody>
                  <a:tcPr marL="99060" marR="99060">
                    <a:solidFill>
                      <a:schemeClr val="tx2">
                        <a:lumMod val="20000"/>
                        <a:lumOff val="80000"/>
                      </a:schemeClr>
                    </a:solidFill>
                  </a:tcPr>
                </a:tc>
              </a:tr>
              <a:tr h="307072">
                <a:tc>
                  <a:txBody>
                    <a:bodyPr/>
                    <a:lstStyle/>
                    <a:p>
                      <a:pPr algn="l"/>
                      <a:r>
                        <a:rPr lang="en-ID" sz="2000" b="0" dirty="0" smtClean="0"/>
                        <a:t>Primary </a:t>
                      </a:r>
                      <a:r>
                        <a:rPr lang="en-ID" sz="2000" b="0" baseline="0" dirty="0" smtClean="0"/>
                        <a:t>School (SD)</a:t>
                      </a:r>
                    </a:p>
                    <a:p>
                      <a:pPr algn="l"/>
                      <a:r>
                        <a:rPr lang="en-ID" sz="2000" b="0" baseline="0" dirty="0" smtClean="0"/>
                        <a:t>4</a:t>
                      </a:r>
                      <a:r>
                        <a:rPr lang="en-ID" sz="2000" b="0" baseline="30000" dirty="0" smtClean="0"/>
                        <a:t>th</a:t>
                      </a:r>
                      <a:r>
                        <a:rPr lang="en-ID" sz="2000" b="0" baseline="0" dirty="0" smtClean="0"/>
                        <a:t> Grade</a:t>
                      </a:r>
                      <a:endParaRPr lang="en-US" sz="2000" b="0" dirty="0"/>
                    </a:p>
                  </a:txBody>
                  <a:tcPr marL="99060" marR="99060"/>
                </a:tc>
                <a:tc>
                  <a:txBody>
                    <a:bodyPr/>
                    <a:lstStyle/>
                    <a:p>
                      <a:pPr algn="ctr"/>
                      <a:r>
                        <a:rPr lang="en-ID" sz="2000" b="0" dirty="0" smtClean="0"/>
                        <a:t>12</a:t>
                      </a:r>
                      <a:endParaRPr lang="en-US" sz="2000" b="0" dirty="0"/>
                    </a:p>
                  </a:txBody>
                  <a:tcPr marL="99060" marR="99060"/>
                </a:tc>
                <a:tc>
                  <a:txBody>
                    <a:bodyPr/>
                    <a:lstStyle/>
                    <a:p>
                      <a:pPr algn="ctr"/>
                      <a:r>
                        <a:rPr lang="en-ID" sz="2000" b="0" dirty="0" smtClean="0"/>
                        <a:t>815</a:t>
                      </a:r>
                      <a:endParaRPr lang="en-US" sz="2000" b="0" dirty="0"/>
                    </a:p>
                  </a:txBody>
                  <a:tcPr marL="99060" marR="99060"/>
                </a:tc>
              </a:tr>
              <a:tr h="370840">
                <a:tc>
                  <a:txBody>
                    <a:bodyPr/>
                    <a:lstStyle/>
                    <a:p>
                      <a:pPr algn="l"/>
                      <a:r>
                        <a:rPr lang="en-ID" sz="2000" b="0" dirty="0" smtClean="0"/>
                        <a:t>Primary </a:t>
                      </a:r>
                      <a:r>
                        <a:rPr lang="en-ID" sz="2000" b="0" baseline="0" dirty="0" smtClean="0"/>
                        <a:t>School (SD) </a:t>
                      </a:r>
                    </a:p>
                    <a:p>
                      <a:pPr algn="l"/>
                      <a:r>
                        <a:rPr lang="en-ID" sz="2000" b="0" baseline="0" dirty="0" smtClean="0"/>
                        <a:t>5</a:t>
                      </a:r>
                      <a:r>
                        <a:rPr lang="en-ID" sz="2000" b="0" baseline="30000" dirty="0" smtClean="0"/>
                        <a:t>th</a:t>
                      </a:r>
                      <a:r>
                        <a:rPr lang="en-ID" sz="2000" b="0" baseline="0" dirty="0" smtClean="0"/>
                        <a:t> Grade</a:t>
                      </a:r>
                      <a:endParaRPr lang="en-US" sz="2000" b="0" dirty="0"/>
                    </a:p>
                  </a:txBody>
                  <a:tcPr marL="99060" marR="99060"/>
                </a:tc>
                <a:tc>
                  <a:txBody>
                    <a:bodyPr/>
                    <a:lstStyle/>
                    <a:p>
                      <a:pPr algn="ctr"/>
                      <a:r>
                        <a:rPr lang="en-ID" sz="2000" b="0" dirty="0" smtClean="0"/>
                        <a:t>10</a:t>
                      </a:r>
                      <a:endParaRPr lang="en-US" sz="2000" b="0" dirty="0"/>
                    </a:p>
                  </a:txBody>
                  <a:tcPr marL="99060" marR="99060"/>
                </a:tc>
                <a:tc>
                  <a:txBody>
                    <a:bodyPr/>
                    <a:lstStyle/>
                    <a:p>
                      <a:pPr algn="ctr"/>
                      <a:r>
                        <a:rPr lang="en-ID" sz="2000" b="0" dirty="0" smtClean="0"/>
                        <a:t>967</a:t>
                      </a:r>
                      <a:endParaRPr lang="en-US" sz="2000" b="0" dirty="0"/>
                    </a:p>
                  </a:txBody>
                  <a:tcPr marL="99060" marR="9906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D" sz="2000" b="0" dirty="0" smtClean="0"/>
                        <a:t>Primary </a:t>
                      </a:r>
                      <a:r>
                        <a:rPr lang="en-ID" sz="2000" b="0" baseline="0" dirty="0" smtClean="0"/>
                        <a:t>School (SD) </a:t>
                      </a:r>
                    </a:p>
                    <a:p>
                      <a:pPr marL="0" marR="0" indent="0" algn="l" defTabSz="914400" rtl="0" eaLnBrk="1" fontAlgn="auto" latinLnBrk="0" hangingPunct="1">
                        <a:lnSpc>
                          <a:spcPct val="100000"/>
                        </a:lnSpc>
                        <a:spcBef>
                          <a:spcPts val="0"/>
                        </a:spcBef>
                        <a:spcAft>
                          <a:spcPts val="0"/>
                        </a:spcAft>
                        <a:buClrTx/>
                        <a:buSzTx/>
                        <a:buFontTx/>
                        <a:buNone/>
                        <a:tabLst/>
                        <a:defRPr/>
                      </a:pPr>
                      <a:r>
                        <a:rPr lang="en-ID" sz="2000" b="0" baseline="0" dirty="0" smtClean="0"/>
                        <a:t>6</a:t>
                      </a:r>
                      <a:r>
                        <a:rPr lang="en-ID" sz="2000" b="0" baseline="30000" dirty="0" smtClean="0"/>
                        <a:t>th</a:t>
                      </a:r>
                      <a:r>
                        <a:rPr lang="en-ID" sz="2000" b="0" baseline="0" dirty="0" smtClean="0"/>
                        <a:t> Grade</a:t>
                      </a:r>
                      <a:endParaRPr lang="en-US" sz="2000" b="0" dirty="0" smtClean="0"/>
                    </a:p>
                    <a:p>
                      <a:pPr algn="l"/>
                      <a:endParaRPr lang="en-US" sz="2000" b="0" dirty="0"/>
                    </a:p>
                  </a:txBody>
                  <a:tcPr marL="99060" marR="99060"/>
                </a:tc>
                <a:tc>
                  <a:txBody>
                    <a:bodyPr/>
                    <a:lstStyle/>
                    <a:p>
                      <a:pPr algn="ctr"/>
                      <a:r>
                        <a:rPr lang="en-ID" sz="2000" b="0" dirty="0" smtClean="0"/>
                        <a:t>10</a:t>
                      </a:r>
                      <a:endParaRPr lang="en-US" sz="2000" b="0" dirty="0"/>
                    </a:p>
                  </a:txBody>
                  <a:tcPr marL="99060" marR="99060"/>
                </a:tc>
                <a:tc>
                  <a:txBody>
                    <a:bodyPr/>
                    <a:lstStyle/>
                    <a:p>
                      <a:pPr algn="ctr"/>
                      <a:r>
                        <a:rPr lang="en-ID" sz="2000" b="0" dirty="0" smtClean="0"/>
                        <a:t>949</a:t>
                      </a:r>
                      <a:endParaRPr lang="en-US" sz="2000" b="0" dirty="0"/>
                    </a:p>
                  </a:txBody>
                  <a:tcPr marL="99060" marR="99060"/>
                </a:tc>
              </a:tr>
              <a:tr h="370840">
                <a:tc gridSpan="2">
                  <a:txBody>
                    <a:bodyPr/>
                    <a:lstStyle/>
                    <a:p>
                      <a:pPr algn="ctr"/>
                      <a:r>
                        <a:rPr lang="en-ID" sz="2000" b="1" dirty="0" smtClean="0">
                          <a:latin typeface="Cambria" panose="02040503050406030204" pitchFamily="18" charset="0"/>
                        </a:rPr>
                        <a:t>Total</a:t>
                      </a:r>
                      <a:endParaRPr lang="en-US" sz="2000" b="1" dirty="0">
                        <a:latin typeface="Cambria" panose="02040503050406030204" pitchFamily="18" charset="0"/>
                      </a:endParaRPr>
                    </a:p>
                  </a:txBody>
                  <a:tcPr marL="99060" marR="99060"/>
                </a:tc>
                <a:tc hMerge="1">
                  <a:txBody>
                    <a:bodyPr/>
                    <a:lstStyle/>
                    <a:p>
                      <a:pPr algn="ctr"/>
                      <a:endParaRPr lang="en-US" sz="2000" b="0" dirty="0"/>
                    </a:p>
                  </a:txBody>
                  <a:tcPr marL="99060" marR="99060"/>
                </a:tc>
                <a:tc>
                  <a:txBody>
                    <a:bodyPr/>
                    <a:lstStyle/>
                    <a:p>
                      <a:pPr algn="ctr"/>
                      <a:r>
                        <a:rPr lang="en-ID" sz="2000" b="1" dirty="0" smtClean="0"/>
                        <a:t>2731</a:t>
                      </a:r>
                      <a:endParaRPr lang="en-US" sz="2000" b="1" dirty="0"/>
                    </a:p>
                  </a:txBody>
                  <a:tcPr marL="99060" marR="99060"/>
                </a:tc>
              </a:tr>
            </a:tbl>
          </a:graphicData>
        </a:graphic>
      </p:graphicFrame>
      <p:sp>
        <p:nvSpPr>
          <p:cNvPr id="6" name="Rectangle 5"/>
          <p:cNvSpPr/>
          <p:nvPr/>
        </p:nvSpPr>
        <p:spPr>
          <a:xfrm>
            <a:off x="0" y="381000"/>
            <a:ext cx="9144000" cy="138499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Data of Indonesian School doing Online Test on </a:t>
            </a:r>
            <a:r>
              <a:rPr lang="en-US" sz="2800" b="1" spc="50" dirty="0" err="1" smtClean="0">
                <a:ln w="11430"/>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Edmodo</a:t>
            </a:r>
            <a:r>
              <a:rPr lang="en-US" sz="2800" b="1" spc="50" dirty="0" smtClean="0">
                <a:ln w="11430"/>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Period of Feb 2016 with Doan </a:t>
            </a:r>
            <a:r>
              <a:rPr lang="en-US" sz="2800" b="1" spc="50" dirty="0" err="1" smtClean="0">
                <a:ln w="11430"/>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Thi</a:t>
            </a:r>
            <a:r>
              <a:rPr lang="en-US" sz="2800" b="1" spc="50" dirty="0" smtClean="0">
                <a:ln w="11430"/>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Diem School Hanoi</a:t>
            </a:r>
            <a:endParaRPr lang="en-US" sz="2800" b="1" cap="none" spc="50" dirty="0">
              <a:ln w="11430"/>
              <a:solidFill>
                <a:srgbClr val="C00000"/>
              </a:solidFill>
              <a:effectLst>
                <a:outerShdw blurRad="76200" dist="50800" dir="5400000" algn="tl" rotWithShape="0">
                  <a:srgbClr val="000000">
                    <a:alpha val="65000"/>
                  </a:srgbClr>
                </a:outerShdw>
              </a:effectLst>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rot="2036558">
            <a:off x="7628060" y="1661026"/>
            <a:ext cx="1263615" cy="743554"/>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19903169">
            <a:off x="161464" y="1709152"/>
            <a:ext cx="1292616" cy="751695"/>
          </a:xfrm>
          <a:prstGeom prst="rect">
            <a:avLst/>
          </a:prstGeom>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b siswa with SIM SIN .png"/>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0" y="1295401"/>
            <a:ext cx="9144000" cy="5334000"/>
          </a:xfrm>
          <a:prstGeom prst="rect">
            <a:avLst/>
          </a:prstGeom>
        </p:spPr>
      </p:pic>
      <p:sp>
        <p:nvSpPr>
          <p:cNvPr id="5" name="Rectangle 4"/>
          <p:cNvSpPr/>
          <p:nvPr/>
        </p:nvSpPr>
        <p:spPr>
          <a:xfrm>
            <a:off x="152400" y="39469"/>
            <a:ext cx="914400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Online Distance Education for Indonesian Students out of Belgrade</a:t>
            </a:r>
            <a:endParaRPr lang="en-US" sz="3600" b="1" cap="none" spc="50" dirty="0">
              <a:ln w="11430"/>
              <a:solidFill>
                <a:srgbClr val="C00000"/>
              </a:solidFill>
              <a:effectLst>
                <a:outerShdw blurRad="76200" dist="50800" dir="5400000" algn="tl" rotWithShape="0">
                  <a:srgbClr val="000000">
                    <a:alpha val="65000"/>
                  </a:srgbClr>
                </a:outerShdw>
              </a:effectLst>
            </a:endParaRPr>
          </a:p>
        </p:txBody>
      </p:sp>
      <p:pic>
        <p:nvPicPr>
          <p:cNvPr id="6" name="Picture 5" descr="Screen Shot 2013-12-20 at 5.41.31 PM.png"/>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6096000" y="1219200"/>
            <a:ext cx="2916680" cy="1503240"/>
          </a:xfrm>
          <a:prstGeom prst="rect">
            <a:avLst/>
          </a:prstGeom>
          <a:ln>
            <a:noFill/>
          </a:ln>
          <a:effectLst>
            <a:outerShdw blurRad="190500" algn="tl" rotWithShape="0">
              <a:srgbClr val="000000">
                <a:alpha val="70000"/>
              </a:srgbClr>
            </a:outerShdw>
          </a:effectLst>
        </p:spPr>
      </p:pic>
      <p:pic>
        <p:nvPicPr>
          <p:cNvPr id="7" name="Picture 6"/>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152400" y="5181600"/>
            <a:ext cx="2895600" cy="167640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xmlns=""/>
            </a:ext>
          </a:extLst>
        </p:spPr>
      </p:pic>
      <p:pic>
        <p:nvPicPr>
          <p:cNvPr id="8" name="Picture 7" descr="Screen Shot 2013-12-04 at 11.27.09 AM.png"/>
          <p:cNvPicPr>
            <a:picLocks noChangeAspect="1"/>
          </p:cNvPicPr>
          <p:nvPr/>
        </p:nvPicPr>
        <p:blipFill rotWithShape="1">
          <a:blip r:embed="rId5" cstate="email">
            <a:extLst>
              <a:ext uri="{28A0092B-C50C-407E-A947-70E740481C1C}">
                <a14:useLocalDpi xmlns:a14="http://schemas.microsoft.com/office/drawing/2010/main" xmlns="" val="0"/>
              </a:ext>
            </a:extLst>
          </a:blip>
          <a:srcRect/>
          <a:stretch/>
        </p:blipFill>
        <p:spPr>
          <a:xfrm>
            <a:off x="6598359" y="5181600"/>
            <a:ext cx="2469441" cy="1600200"/>
          </a:xfrm>
          <a:prstGeom prst="rect">
            <a:avLst/>
          </a:prstGeom>
          <a:ln>
            <a:noFill/>
          </a:ln>
          <a:effectLst>
            <a:outerShdw blurRad="190500" algn="tl" rotWithShape="0">
              <a:srgbClr val="000000">
                <a:alpha val="70000"/>
              </a:srgbClr>
            </a:outerShdw>
          </a:effectLst>
        </p:spPr>
      </p:pic>
      <p:pic>
        <p:nvPicPr>
          <p:cNvPr id="9" name="Picture 8" descr="Screen Shot 2013-12-04 at 11.32.00 AM.png"/>
          <p:cNvPicPr>
            <a:picLocks noChangeAspect="1"/>
          </p:cNvPicPr>
          <p:nvPr/>
        </p:nvPicPr>
        <p:blipFill rotWithShape="1">
          <a:blip r:embed="rId6" cstate="email">
            <a:extLst>
              <a:ext uri="{28A0092B-C50C-407E-A947-70E740481C1C}">
                <a14:useLocalDpi xmlns:a14="http://schemas.microsoft.com/office/drawing/2010/main" xmlns="" val="0"/>
              </a:ext>
            </a:extLst>
          </a:blip>
          <a:srcRect/>
          <a:stretch/>
        </p:blipFill>
        <p:spPr>
          <a:xfrm>
            <a:off x="152400" y="1358187"/>
            <a:ext cx="2384152" cy="1918413"/>
          </a:xfrm>
          <a:prstGeom prst="rect">
            <a:avLst/>
          </a:prstGeom>
          <a:ln>
            <a:noFill/>
          </a:ln>
          <a:effectLst>
            <a:outerShdw blurRad="190500" algn="tl" rotWithShape="0">
              <a:srgbClr val="000000">
                <a:alpha val="70000"/>
              </a:srgbClr>
            </a:outerShdw>
          </a:effectLst>
        </p:spPr>
      </p:pic>
      <p:sp>
        <p:nvSpPr>
          <p:cNvPr id="10" name="TextBox 9"/>
          <p:cNvSpPr txBox="1"/>
          <p:nvPr/>
        </p:nvSpPr>
        <p:spPr>
          <a:xfrm>
            <a:off x="4114800" y="5029200"/>
            <a:ext cx="2209800"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dirty="0" smtClean="0"/>
              <a:t>Online Lecturing</a:t>
            </a:r>
          </a:p>
          <a:p>
            <a:pPr algn="ctr"/>
            <a:r>
              <a:rPr lang="en-US" dirty="0" smtClean="0"/>
              <a:t>Video Lecturing</a:t>
            </a:r>
          </a:p>
          <a:p>
            <a:pPr algn="ctr"/>
            <a:r>
              <a:rPr lang="en-US" dirty="0" smtClean="0"/>
              <a:t>Web-based learning activities</a:t>
            </a: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32.png"/>
          <p:cNvPicPr/>
          <p:nvPr/>
        </p:nvPicPr>
        <p:blipFill>
          <a:blip r:embed="rId2" cstate="print">
            <a:clrChange>
              <a:clrFrom>
                <a:srgbClr val="FFFFFF"/>
              </a:clrFrom>
              <a:clrTo>
                <a:srgbClr val="FFFFFF">
                  <a:alpha val="0"/>
                </a:srgbClr>
              </a:clrTo>
            </a:clrChange>
          </a:blip>
          <a:srcRect r="953" b="9070"/>
          <a:stretch>
            <a:fillRect/>
          </a:stretch>
        </p:blipFill>
        <p:spPr>
          <a:xfrm>
            <a:off x="533400" y="1600200"/>
            <a:ext cx="8077200" cy="4572000"/>
          </a:xfrm>
          <a:prstGeom prst="rect">
            <a:avLst/>
          </a:prstGeom>
          <a:ln/>
        </p:spPr>
      </p:pic>
      <p:sp>
        <p:nvSpPr>
          <p:cNvPr id="5" name="Rectangle 4"/>
          <p:cNvSpPr/>
          <p:nvPr/>
        </p:nvSpPr>
        <p:spPr>
          <a:xfrm>
            <a:off x="152400" y="381000"/>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Indonesia-Australia Mobility</a:t>
            </a:r>
            <a:endParaRPr lang="en-US" sz="3600" b="1" cap="none" spc="50" dirty="0">
              <a:ln w="11430"/>
              <a:solidFill>
                <a:srgbClr val="C00000"/>
              </a:solidFill>
              <a:effectLst>
                <a:outerShdw blurRad="76200" dist="50800" dir="5400000" algn="tl" rotWithShape="0">
                  <a:srgbClr val="000000">
                    <a:alpha val="65000"/>
                  </a:srgbClr>
                </a:outerShdw>
              </a:effectLst>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AAMarketing STUFF\PJ_SEA-TVET\_4_Cambodia Workshop\OECD Expert Meeting\SEAMEO Presentation\page1.jpg"/>
          <p:cNvPicPr>
            <a:picLocks noChangeAspect="1" noChangeArrowheads="1"/>
          </p:cNvPicPr>
          <p:nvPr/>
        </p:nvPicPr>
        <p:blipFill>
          <a:blip r:embed="rId2" cstate="print">
            <a:clrChange>
              <a:clrFrom>
                <a:srgbClr val="FFFFFF"/>
              </a:clrFrom>
              <a:clrTo>
                <a:srgbClr val="FFFFFF">
                  <a:alpha val="0"/>
                </a:srgbClr>
              </a:clrTo>
            </a:clrChange>
          </a:blip>
          <a:srcRect l="56297" t="20733" r="5465"/>
          <a:stretch>
            <a:fillRect/>
          </a:stretch>
        </p:blipFill>
        <p:spPr bwMode="auto">
          <a:xfrm>
            <a:off x="1371600" y="304800"/>
            <a:ext cx="2010779" cy="2435225"/>
          </a:xfrm>
          <a:prstGeom prst="rect">
            <a:avLst/>
          </a:prstGeom>
          <a:noFill/>
          <a:ln w="9525">
            <a:noFill/>
            <a:miter lim="800000"/>
            <a:headEnd/>
            <a:tailEnd/>
          </a:ln>
        </p:spPr>
      </p:pic>
      <p:sp>
        <p:nvSpPr>
          <p:cNvPr id="5" name="Rectangle 7"/>
          <p:cNvSpPr txBox="1">
            <a:spLocks noChangeArrowheads="1"/>
          </p:cNvSpPr>
          <p:nvPr/>
        </p:nvSpPr>
        <p:spPr bwMode="auto">
          <a:xfrm>
            <a:off x="3640138" y="533400"/>
            <a:ext cx="5503862" cy="5616575"/>
          </a:xfrm>
          <a:prstGeom prst="rect">
            <a:avLst/>
          </a:prstGeom>
          <a:noFill/>
          <a:ln w="9525">
            <a:noFill/>
            <a:miter lim="800000"/>
            <a:headEnd/>
            <a:tailEnd/>
          </a:ln>
        </p:spPr>
        <p:txBody>
          <a:bodyPr/>
          <a:lstStyle/>
          <a:p>
            <a:pPr marL="457200" indent="-457200">
              <a:spcAft>
                <a:spcPts val="300"/>
              </a:spcAft>
              <a:buClr>
                <a:schemeClr val="tx1"/>
              </a:buClr>
              <a:buSzPts val="2000"/>
              <a:buFont typeface="+mj-lt"/>
              <a:buAutoNum type="arabicPeriod"/>
              <a:defRPr/>
            </a:pPr>
            <a:r>
              <a:rPr lang="en-US" sz="2000" dirty="0">
                <a:latin typeface="Arial" pitchFamily="34" charset="0"/>
                <a:cs typeface="Angsana New" pitchFamily="18" charset="-34"/>
              </a:rPr>
              <a:t>Promoting early </a:t>
            </a:r>
            <a:r>
              <a:rPr lang="en-US" sz="2000" b="1" u="sng" dirty="0">
                <a:latin typeface="Arial" pitchFamily="34" charset="0"/>
                <a:cs typeface="Angsana New" pitchFamily="18" charset="-34"/>
              </a:rPr>
              <a:t>childhood care and education  </a:t>
            </a:r>
          </a:p>
          <a:p>
            <a:pPr marL="457200" indent="-457200">
              <a:spcAft>
                <a:spcPts val="300"/>
              </a:spcAft>
              <a:buClr>
                <a:schemeClr val="tx1"/>
              </a:buClr>
              <a:buSzPts val="2000"/>
              <a:buFont typeface="+mj-lt"/>
              <a:buAutoNum type="arabicPeriod" startAt="2"/>
              <a:defRPr/>
            </a:pPr>
            <a:r>
              <a:rPr lang="en-US" sz="2000" b="1" u="sng" dirty="0" smtClean="0">
                <a:latin typeface="Arial" pitchFamily="34" charset="0"/>
                <a:cs typeface="Angsana New" pitchFamily="18" charset="-34"/>
              </a:rPr>
              <a:t>Addressing </a:t>
            </a:r>
            <a:r>
              <a:rPr lang="en-US" sz="2000" b="1" u="sng" dirty="0">
                <a:latin typeface="Arial" pitchFamily="34" charset="0"/>
                <a:cs typeface="Angsana New" pitchFamily="18" charset="-34"/>
              </a:rPr>
              <a:t>barriers to inclusion </a:t>
            </a:r>
            <a:r>
              <a:rPr lang="en-US" sz="2000" dirty="0" smtClean="0">
                <a:latin typeface="Arial" pitchFamily="34" charset="0"/>
                <a:cs typeface="Angsana New" pitchFamily="18" charset="-34"/>
              </a:rPr>
              <a:t>and</a:t>
            </a:r>
            <a:endParaRPr lang="en-US" sz="2000" dirty="0">
              <a:latin typeface="Arial" pitchFamily="34" charset="0"/>
              <a:cs typeface="Angsana New" pitchFamily="18" charset="-34"/>
            </a:endParaRPr>
          </a:p>
          <a:p>
            <a:pPr marL="457200" indent="-457200">
              <a:spcAft>
                <a:spcPts val="300"/>
              </a:spcAft>
              <a:buClr>
                <a:schemeClr val="tx1"/>
              </a:buClr>
              <a:buSzPts val="2000"/>
              <a:buFont typeface="+mj-lt"/>
              <a:buAutoNum type="arabicPeriod" startAt="3"/>
              <a:defRPr/>
            </a:pPr>
            <a:r>
              <a:rPr lang="en-US" sz="2000" dirty="0" smtClean="0">
                <a:latin typeface="Arial" pitchFamily="34" charset="0"/>
                <a:cs typeface="Angsana New" pitchFamily="18" charset="-34"/>
              </a:rPr>
              <a:t>Preparing </a:t>
            </a:r>
            <a:r>
              <a:rPr lang="en-US" sz="2000" dirty="0">
                <a:latin typeface="Arial" pitchFamily="34" charset="0"/>
                <a:cs typeface="Angsana New" pitchFamily="18" charset="-34"/>
              </a:rPr>
              <a:t>schools leaders, teachers, students and local communities towards </a:t>
            </a:r>
            <a:r>
              <a:rPr lang="en-US" sz="2000" b="1" u="sng" dirty="0">
                <a:latin typeface="Arial" pitchFamily="34" charset="0"/>
                <a:cs typeface="Angsana New" pitchFamily="18" charset="-34"/>
              </a:rPr>
              <a:t>resiliency in the face of emergencies </a:t>
            </a:r>
          </a:p>
          <a:p>
            <a:pPr marL="457200" indent="-457200">
              <a:spcAft>
                <a:spcPts val="300"/>
              </a:spcAft>
              <a:buClr>
                <a:schemeClr val="tx1"/>
              </a:buClr>
              <a:buSzPts val="2000"/>
              <a:buFont typeface="+mj-lt"/>
              <a:buAutoNum type="arabicPeriod" startAt="4"/>
              <a:defRPr/>
            </a:pPr>
            <a:r>
              <a:rPr lang="en-US" dirty="0" smtClean="0">
                <a:latin typeface="Arial" pitchFamily="34" charset="0"/>
                <a:cs typeface="Angsana New" pitchFamily="18" charset="-34"/>
              </a:rPr>
              <a:t>Promoting </a:t>
            </a:r>
            <a:r>
              <a:rPr lang="en-US" b="1" u="sng" dirty="0" smtClean="0">
                <a:latin typeface="Arial" pitchFamily="34" charset="0"/>
                <a:cs typeface="Angsana New" pitchFamily="18" charset="-34"/>
              </a:rPr>
              <a:t>technical and vocational education and training  (TVET) </a:t>
            </a:r>
            <a:r>
              <a:rPr lang="en-US" dirty="0" smtClean="0">
                <a:latin typeface="Arial" pitchFamily="34" charset="0"/>
                <a:cs typeface="Angsana New" pitchFamily="18" charset="-34"/>
              </a:rPr>
              <a:t>among learners and their parents </a:t>
            </a:r>
          </a:p>
          <a:p>
            <a:pPr marL="457200" indent="-457200">
              <a:spcAft>
                <a:spcPts val="300"/>
              </a:spcAft>
              <a:buClr>
                <a:schemeClr val="tx1"/>
              </a:buClr>
              <a:buSzPts val="2000"/>
              <a:buFont typeface="+mj-lt"/>
              <a:buAutoNum type="arabicPeriod" startAt="5"/>
              <a:defRPr/>
            </a:pPr>
            <a:r>
              <a:rPr lang="en-US" b="1" u="sng" dirty="0" smtClean="0">
                <a:latin typeface="Arial" pitchFamily="34" charset="0"/>
                <a:cs typeface="Angsana New" pitchFamily="18" charset="-34"/>
              </a:rPr>
              <a:t>Reforming teacher educ</a:t>
            </a:r>
            <a:r>
              <a:rPr lang="en-US" b="1" dirty="0" smtClean="0">
                <a:latin typeface="Arial" pitchFamily="34" charset="0"/>
                <a:cs typeface="Angsana New" pitchFamily="18" charset="-34"/>
              </a:rPr>
              <a:t>ation </a:t>
            </a:r>
            <a:r>
              <a:rPr lang="en-US" dirty="0" smtClean="0">
                <a:latin typeface="Arial" pitchFamily="34" charset="0"/>
                <a:cs typeface="Angsana New" pitchFamily="18" charset="-34"/>
              </a:rPr>
              <a:t>and make teaching profession a first choice</a:t>
            </a:r>
          </a:p>
          <a:p>
            <a:pPr marL="457200" indent="-457200">
              <a:spcAft>
                <a:spcPts val="300"/>
              </a:spcAft>
              <a:buClr>
                <a:schemeClr val="tx1"/>
              </a:buClr>
              <a:buSzPts val="2000"/>
              <a:buFont typeface="+mj-lt"/>
              <a:buAutoNum type="arabicPeriod" startAt="5"/>
              <a:defRPr/>
            </a:pPr>
            <a:r>
              <a:rPr lang="en-US" dirty="0" smtClean="0">
                <a:latin typeface="Arial" pitchFamily="34" charset="0"/>
                <a:cs typeface="Angsana New" pitchFamily="18" charset="-34"/>
              </a:rPr>
              <a:t>Harmonizing </a:t>
            </a:r>
            <a:r>
              <a:rPr lang="en-US" b="1" u="sng" dirty="0" smtClean="0">
                <a:latin typeface="Arial" pitchFamily="34" charset="0"/>
                <a:cs typeface="Angsana New" pitchFamily="18" charset="-34"/>
              </a:rPr>
              <a:t>higher education and research </a:t>
            </a:r>
          </a:p>
          <a:p>
            <a:pPr marL="457200" indent="-457200">
              <a:spcAft>
                <a:spcPts val="300"/>
              </a:spcAft>
              <a:buClr>
                <a:schemeClr val="tx1"/>
              </a:buClr>
              <a:buSzPts val="2000"/>
              <a:buFont typeface="+mj-lt"/>
              <a:buAutoNum type="arabicPeriod" startAt="5"/>
              <a:defRPr/>
            </a:pPr>
            <a:r>
              <a:rPr lang="en-US" dirty="0" smtClean="0">
                <a:latin typeface="Arial" pitchFamily="34" charset="0"/>
                <a:cs typeface="Angsana New" pitchFamily="18" charset="-34"/>
              </a:rPr>
              <a:t>Adopting a truly </a:t>
            </a:r>
            <a:r>
              <a:rPr lang="en-US" b="1" u="sng" dirty="0" smtClean="0">
                <a:latin typeface="Arial" pitchFamily="34" charset="0"/>
                <a:cs typeface="Angsana New" pitchFamily="18" charset="-34"/>
              </a:rPr>
              <a:t>21st century curriculum</a:t>
            </a:r>
          </a:p>
          <a:p>
            <a:pPr marL="457200" indent="-457200">
              <a:spcAft>
                <a:spcPts val="300"/>
              </a:spcAft>
              <a:buClr>
                <a:schemeClr val="tx1"/>
              </a:buClr>
              <a:buSzPts val="2000"/>
              <a:buFont typeface="+mj-lt"/>
              <a:buAutoNum type="arabicPeriod" startAt="3"/>
              <a:defRPr/>
            </a:pPr>
            <a:endParaRPr lang="en-US" dirty="0">
              <a:latin typeface="Arial" pitchFamily="34" charset="0"/>
              <a:cs typeface="Angsana New" pitchFamily="18" charset="-34"/>
            </a:endParaRPr>
          </a:p>
          <a:p>
            <a:pPr marL="457200" indent="-457200">
              <a:spcAft>
                <a:spcPts val="300"/>
              </a:spcAft>
              <a:buClr>
                <a:schemeClr val="tx1"/>
              </a:buClr>
              <a:buSzPts val="2000"/>
              <a:defRPr/>
            </a:pPr>
            <a:r>
              <a:rPr lang="en-US" b="1" dirty="0">
                <a:latin typeface="Arial" pitchFamily="34" charset="0"/>
                <a:cs typeface="Angsana New" pitchFamily="18" charset="-34"/>
              </a:rPr>
              <a:t>  </a:t>
            </a:r>
          </a:p>
          <a:p>
            <a:pPr marL="457200" indent="-457200">
              <a:spcAft>
                <a:spcPts val="300"/>
              </a:spcAft>
              <a:buClr>
                <a:schemeClr val="tx1"/>
              </a:buClr>
              <a:buSzPts val="2000"/>
              <a:defRPr/>
            </a:pPr>
            <a:endParaRPr lang="en-US" dirty="0">
              <a:latin typeface="Arial" pitchFamily="34" charset="0"/>
              <a:cs typeface="Angsana New" pitchFamily="18" charset="-34"/>
            </a:endParaRPr>
          </a:p>
          <a:p>
            <a:pPr>
              <a:defRPr/>
            </a:pPr>
            <a:endParaRPr lang="en-US" dirty="0">
              <a:latin typeface="Arial" pitchFamily="34" charset="0"/>
              <a:cs typeface="Angsana New" pitchFamily="18" charset="-34"/>
            </a:endParaRPr>
          </a:p>
          <a:p>
            <a:pPr>
              <a:defRPr/>
            </a:pPr>
            <a:endParaRPr lang="en-US" dirty="0">
              <a:latin typeface="Arial" pitchFamily="34" charset="0"/>
              <a:cs typeface="Angsana New" pitchFamily="18" charset="-34"/>
            </a:endParaRPr>
          </a:p>
          <a:p>
            <a:pPr>
              <a:defRPr/>
            </a:pPr>
            <a:r>
              <a:rPr lang="en-US" dirty="0">
                <a:latin typeface="Arial" pitchFamily="34" charset="0"/>
                <a:cs typeface="Angsana New" pitchFamily="18" charset="-34"/>
              </a:rPr>
              <a:t> </a:t>
            </a:r>
          </a:p>
          <a:p>
            <a:pPr>
              <a:defRPr/>
            </a:pPr>
            <a:endParaRPr lang="en-US" dirty="0">
              <a:latin typeface="Arial" pitchFamily="34" charset="0"/>
              <a:cs typeface="Angsana New" pitchFamily="18" charset="-34"/>
            </a:endParaRPr>
          </a:p>
          <a:p>
            <a:pPr>
              <a:defRPr/>
            </a:pPr>
            <a:endParaRPr lang="th-TH" sz="2400" dirty="0">
              <a:latin typeface="Arial" pitchFamily="34" charset="0"/>
              <a:cs typeface="Angsana New" pitchFamily="18" charset="-34"/>
            </a:endParaRPr>
          </a:p>
        </p:txBody>
      </p:sp>
      <p:sp>
        <p:nvSpPr>
          <p:cNvPr id="6" name="Rectangle 5"/>
          <p:cNvSpPr/>
          <p:nvPr/>
        </p:nvSpPr>
        <p:spPr>
          <a:xfrm>
            <a:off x="3581399" y="2511178"/>
            <a:ext cx="5428013" cy="2267197"/>
          </a:xfrm>
          <a:prstGeom prst="rect">
            <a:avLst/>
          </a:prstGeom>
          <a:solidFill>
            <a:srgbClr val="FF0000">
              <a:alpha val="1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124200" y="5486400"/>
            <a:ext cx="5638800"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i="1" dirty="0" smtClean="0"/>
              <a:t>“Cross-border education refers to the movement of people, programs, providers, knowledge, ideas, projects and services across national boundaries."</a:t>
            </a:r>
            <a:r>
              <a:rPr lang="en-US" dirty="0" smtClean="0"/>
              <a:t> (Knight, J. (2005)</a:t>
            </a:r>
            <a:endParaRPr lang="en-US" dirty="0"/>
          </a:p>
        </p:txBody>
      </p:sp>
      <p:sp>
        <p:nvSpPr>
          <p:cNvPr id="1025" name="Rectangle 1"/>
          <p:cNvSpPr>
            <a:spLocks noChangeArrowheads="1"/>
          </p:cNvSpPr>
          <p:nvPr/>
        </p:nvSpPr>
        <p:spPr bwMode="auto">
          <a:xfrm>
            <a:off x="304800" y="2895600"/>
            <a:ext cx="2286000" cy="263149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"Cross-border tertiary education refers to the movement of people, </a:t>
            </a:r>
            <a:r>
              <a:rPr kumimoji="0" lang="en-US" sz="15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programmes</a:t>
            </a:r>
            <a:r>
              <a:rPr kumimoji="0" lang="en-US"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providers, curricula, projects, research and services in tertiary (or higher) education across national jurisdictional borders."</a:t>
            </a:r>
            <a:r>
              <a:rPr kumimoji="0" lang="en-US" sz="15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(OECD and World Bank (2002)).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Up Arrow 30"/>
          <p:cNvSpPr/>
          <p:nvPr/>
        </p:nvSpPr>
        <p:spPr>
          <a:xfrm>
            <a:off x="5867400" y="4876800"/>
            <a:ext cx="6096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Up Arrow 31"/>
          <p:cNvSpPr/>
          <p:nvPr/>
        </p:nvSpPr>
        <p:spPr>
          <a:xfrm rot="5400000">
            <a:off x="2590800" y="3733800"/>
            <a:ext cx="6096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40.png"/>
          <p:cNvPicPr/>
          <p:nvPr/>
        </p:nvPicPr>
        <p:blipFill>
          <a:blip r:embed="rId2" cstate="print"/>
          <a:srcRect t="17188" r="8384"/>
          <a:stretch>
            <a:fillRect/>
          </a:stretch>
        </p:blipFill>
        <p:spPr>
          <a:xfrm>
            <a:off x="228600" y="1066800"/>
            <a:ext cx="4267200" cy="38862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0" y="83403"/>
            <a:ext cx="5105400" cy="830997"/>
          </a:xfrm>
          <a:prstGeom prst="rect">
            <a:avLst/>
          </a:prstGeom>
          <a:noFill/>
        </p:spPr>
        <p:txBody>
          <a:bodyPr wrap="square" rtlCol="0">
            <a:spAutoFit/>
          </a:bodyPr>
          <a:lstStyle/>
          <a:p>
            <a:r>
              <a:rPr lang="id-ID" sz="2400" b="1" dirty="0" smtClean="0">
                <a:solidFill>
                  <a:schemeClr val="bg1"/>
                </a:solidFill>
              </a:rPr>
              <a:t>Screenshot from edmodo </a:t>
            </a:r>
            <a:r>
              <a:rPr lang="en-US" sz="2400" b="1" dirty="0" smtClean="0">
                <a:solidFill>
                  <a:schemeClr val="bg1"/>
                </a:solidFill>
              </a:rPr>
              <a:t>&amp; </a:t>
            </a:r>
            <a:r>
              <a:rPr lang="en-US" sz="2400" b="1" dirty="0" err="1" smtClean="0">
                <a:solidFill>
                  <a:schemeClr val="bg1"/>
                </a:solidFill>
              </a:rPr>
              <a:t>webex</a:t>
            </a:r>
            <a:r>
              <a:rPr lang="en-US" sz="2400" b="1" dirty="0" smtClean="0">
                <a:solidFill>
                  <a:schemeClr val="bg1"/>
                </a:solidFill>
              </a:rPr>
              <a:t> Indo-Aus </a:t>
            </a:r>
            <a:r>
              <a:rPr lang="id-ID" sz="2400" b="1" dirty="0" smtClean="0">
                <a:solidFill>
                  <a:schemeClr val="bg1"/>
                </a:solidFill>
              </a:rPr>
              <a:t>interaction</a:t>
            </a:r>
            <a:endParaRPr lang="en-US" sz="2400" b="1" dirty="0">
              <a:solidFill>
                <a:schemeClr val="bg1"/>
              </a:solidFill>
            </a:endParaRPr>
          </a:p>
        </p:txBody>
      </p:sp>
      <p:pic>
        <p:nvPicPr>
          <p:cNvPr id="45059" name="Picture 3"/>
          <p:cNvPicPr>
            <a:picLocks noChangeAspect="1" noChangeArrowheads="1"/>
          </p:cNvPicPr>
          <p:nvPr/>
        </p:nvPicPr>
        <p:blipFill>
          <a:blip r:embed="rId3" cstate="print"/>
          <a:srcRect l="10000" t="18889" r="57000" b="10000"/>
          <a:stretch>
            <a:fillRect/>
          </a:stretch>
        </p:blipFill>
        <p:spPr bwMode="auto">
          <a:xfrm>
            <a:off x="5029200" y="1905000"/>
            <a:ext cx="3886200" cy="4710545"/>
          </a:xfrm>
          <a:prstGeom prst="rect">
            <a:avLst/>
          </a:prstGeom>
          <a:ln>
            <a:noFill/>
          </a:ln>
          <a:effectLst>
            <a:outerShdw blurRad="190500" algn="tl" rotWithShape="0">
              <a:srgbClr val="000000">
                <a:alpha val="70000"/>
              </a:srgbClr>
            </a:outerShdw>
          </a:effectLst>
        </p:spPr>
      </p:pic>
      <p:pic>
        <p:nvPicPr>
          <p:cNvPr id="11" name="image125.png"/>
          <p:cNvPicPr/>
          <p:nvPr/>
        </p:nvPicPr>
        <p:blipFill>
          <a:blip r:embed="rId4" cstate="print"/>
          <a:srcRect l="19145" t="19739" r="43815" b="6482"/>
          <a:stretch>
            <a:fillRect/>
          </a:stretch>
        </p:blipFill>
        <p:spPr>
          <a:xfrm>
            <a:off x="2133600" y="2819400"/>
            <a:ext cx="2881837" cy="3575050"/>
          </a:xfrm>
          <a:prstGeom prst="rect">
            <a:avLst/>
          </a:prstGeom>
          <a:ln>
            <a:noFill/>
          </a:ln>
          <a:effectLst>
            <a:outerShdw blurRad="190500" algn="tl" rotWithShape="0">
              <a:srgbClr val="000000">
                <a:alpha val="70000"/>
              </a:srgbClr>
            </a:outerShdw>
          </a:effectLst>
        </p:spPr>
      </p:pic>
      <p:pic>
        <p:nvPicPr>
          <p:cNvPr id="12" name="image117.png"/>
          <p:cNvPicPr/>
          <p:nvPr/>
        </p:nvPicPr>
        <p:blipFill>
          <a:blip r:embed="rId5" cstate="print"/>
          <a:srcRect l="19425" t="15791" r="43953" b="4008"/>
          <a:stretch>
            <a:fillRect/>
          </a:stretch>
        </p:blipFill>
        <p:spPr>
          <a:xfrm>
            <a:off x="76200" y="4191000"/>
            <a:ext cx="2590800" cy="2571319"/>
          </a:xfrm>
          <a:prstGeom prst="rect">
            <a:avLst/>
          </a:prstGeom>
          <a:ln>
            <a:noFill/>
          </a:ln>
          <a:effectLst>
            <a:outerShdw blurRad="190500" algn="tl" rotWithShape="0">
              <a:srgbClr val="000000">
                <a:alpha val="70000"/>
              </a:srgbClr>
            </a:outerShdw>
          </a:effectLst>
        </p:spPr>
      </p:pic>
      <p:pic>
        <p:nvPicPr>
          <p:cNvPr id="13" name="image10.png"/>
          <p:cNvPicPr/>
          <p:nvPr/>
        </p:nvPicPr>
        <p:blipFill>
          <a:blip r:embed="rId6" cstate="print"/>
          <a:srcRect b="4966"/>
          <a:stretch>
            <a:fillRect/>
          </a:stretch>
        </p:blipFill>
        <p:spPr>
          <a:xfrm>
            <a:off x="5410200" y="123060"/>
            <a:ext cx="3383817" cy="1705740"/>
          </a:xfrm>
          <a:prstGeom prst="rect">
            <a:avLst/>
          </a:prstGeom>
          <a:ln>
            <a:noFill/>
          </a:ln>
          <a:effectLst>
            <a:outerShdw blurRad="190500" algn="tl" rotWithShape="0">
              <a:srgbClr val="000000">
                <a:alpha val="70000"/>
              </a:srgbClr>
            </a:outerShdw>
          </a:effectLst>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acificunionrecorder.adventistfaith.org/site_data/849/publassist/story_images/0000/4403/_MG_7238_big_thumb.jpg?144309126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3825766"/>
            <a:ext cx="4286250" cy="28575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1030" name="Picture 6" descr="http://geonews.tamu.edu/images/news/ROR%20room%20Deb.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181600" y="805124"/>
            <a:ext cx="3753616" cy="30048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cxnSp>
        <p:nvCxnSpPr>
          <p:cNvPr id="4" name="Straight Connector 3"/>
          <p:cNvCxnSpPr/>
          <p:nvPr/>
        </p:nvCxnSpPr>
        <p:spPr bwMode="auto">
          <a:xfrm>
            <a:off x="2057400" y="1143000"/>
            <a:ext cx="4824248" cy="4800600"/>
          </a:xfrm>
          <a:prstGeom prst="line">
            <a:avLst/>
          </a:prstGeom>
          <a:ln w="57150">
            <a:headEnd type="none" w="med" len="med"/>
            <a:tailEnd type="none" w="med" len="med"/>
          </a:ln>
          <a:effectLst>
            <a:glow rad="228600">
              <a:schemeClr val="accent2">
                <a:satMod val="175000"/>
                <a:alpha val="40000"/>
              </a:schemeClr>
            </a:glow>
            <a:outerShdw blurRad="40000" dist="23000" dir="5400000" rotWithShape="0">
              <a:srgbClr val="000000">
                <a:alpha val="35000"/>
              </a:srgbClr>
            </a:outerShdw>
          </a:effectLst>
          <a:extLst/>
        </p:spPr>
        <p:style>
          <a:lnRef idx="3">
            <a:schemeClr val="accent4"/>
          </a:lnRef>
          <a:fillRef idx="0">
            <a:schemeClr val="accent4"/>
          </a:fillRef>
          <a:effectRef idx="2">
            <a:schemeClr val="accent4"/>
          </a:effectRef>
          <a:fontRef idx="minor">
            <a:schemeClr val="tx1"/>
          </a:fontRef>
        </p:style>
      </p:cxnSp>
      <p:sp>
        <p:nvSpPr>
          <p:cNvPr id="5" name="TextBox 4"/>
          <p:cNvSpPr txBox="1"/>
          <p:nvPr/>
        </p:nvSpPr>
        <p:spPr>
          <a:xfrm>
            <a:off x="0" y="1828800"/>
            <a:ext cx="2743200" cy="1754326"/>
          </a:xfrm>
          <a:prstGeom prst="rect">
            <a:avLst/>
          </a:prstGeom>
          <a:noFill/>
        </p:spPr>
        <p:txBody>
          <a:bodyPr wrap="square" rtlCol="0">
            <a:spAutoFit/>
          </a:bodyPr>
          <a:lstStyle/>
          <a:p>
            <a:pPr algn="r"/>
            <a:r>
              <a:rPr lang="en-US" b="1" dirty="0" smtClean="0"/>
              <a:t>- Video wall technology</a:t>
            </a:r>
          </a:p>
          <a:p>
            <a:pPr algn="r"/>
            <a:r>
              <a:rPr lang="en-US" b="1" dirty="0" smtClean="0"/>
              <a:t>- Collaborate on the internet</a:t>
            </a:r>
          </a:p>
          <a:p>
            <a:pPr algn="r"/>
            <a:r>
              <a:rPr lang="en-US" b="1" dirty="0" smtClean="0"/>
              <a:t>- Fostering human contact and cultural links</a:t>
            </a:r>
          </a:p>
        </p:txBody>
      </p:sp>
      <p:sp>
        <p:nvSpPr>
          <p:cNvPr id="6" name="TextBox 5"/>
          <p:cNvSpPr txBox="1"/>
          <p:nvPr/>
        </p:nvSpPr>
        <p:spPr>
          <a:xfrm>
            <a:off x="4950372" y="4097943"/>
            <a:ext cx="3990592" cy="2585323"/>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dirty="0" smtClean="0"/>
              <a:t>Benefit:</a:t>
            </a:r>
          </a:p>
          <a:p>
            <a:pPr marL="342900" indent="-342900">
              <a:buFont typeface="+mj-lt"/>
              <a:buAutoNum type="arabicPeriod"/>
            </a:pPr>
            <a:r>
              <a:rPr lang="en-US" dirty="0" smtClean="0"/>
              <a:t>Capacity building</a:t>
            </a:r>
          </a:p>
          <a:p>
            <a:pPr marL="342900" indent="-342900">
              <a:buFont typeface="+mj-lt"/>
              <a:buAutoNum type="arabicPeriod"/>
            </a:pPr>
            <a:r>
              <a:rPr lang="en-US" dirty="0" smtClean="0"/>
              <a:t>Identification of best practice</a:t>
            </a:r>
          </a:p>
          <a:p>
            <a:pPr marL="342900" indent="-342900">
              <a:buFont typeface="+mj-lt"/>
              <a:buAutoNum type="arabicPeriod"/>
            </a:pPr>
            <a:r>
              <a:rPr lang="en-US" dirty="0" smtClean="0"/>
              <a:t>Added value, increased quality &amp; effectiveness of school activities</a:t>
            </a:r>
          </a:p>
          <a:p>
            <a:pPr marL="342900" indent="-342900">
              <a:buFont typeface="+mj-lt"/>
              <a:buAutoNum type="arabicPeriod"/>
            </a:pPr>
            <a:r>
              <a:rPr lang="en-US" dirty="0" smtClean="0"/>
              <a:t>Broadening of horizons</a:t>
            </a:r>
          </a:p>
          <a:p>
            <a:pPr marL="342900" indent="-342900">
              <a:buFont typeface="+mj-lt"/>
              <a:buAutoNum type="arabicPeriod"/>
            </a:pPr>
            <a:r>
              <a:rPr lang="en-US" dirty="0" smtClean="0"/>
              <a:t>Relationship building</a:t>
            </a:r>
          </a:p>
          <a:p>
            <a:pPr marL="342900" indent="-342900">
              <a:buFont typeface="+mj-lt"/>
              <a:buAutoNum type="arabicPeriod"/>
            </a:pPr>
            <a:r>
              <a:rPr lang="en-US" dirty="0" smtClean="0"/>
              <a:t>Networking</a:t>
            </a:r>
          </a:p>
          <a:p>
            <a:pPr marL="342900" indent="-342900">
              <a:buFont typeface="+mj-lt"/>
              <a:buAutoNum type="arabicPeriod"/>
            </a:pPr>
            <a:r>
              <a:rPr lang="en-US" dirty="0" smtClean="0"/>
              <a:t>Mobility teachers and learners</a:t>
            </a:r>
            <a:endParaRPr lang="id-ID" dirty="0"/>
          </a:p>
        </p:txBody>
      </p:sp>
      <p:sp>
        <p:nvSpPr>
          <p:cNvPr id="7" name="TextBox 6"/>
          <p:cNvSpPr txBox="1"/>
          <p:nvPr/>
        </p:nvSpPr>
        <p:spPr>
          <a:xfrm>
            <a:off x="3010896" y="1417260"/>
            <a:ext cx="2133918" cy="646331"/>
          </a:xfrm>
          <a:prstGeom prst="rect">
            <a:avLst/>
          </a:prstGeom>
          <a:noFill/>
        </p:spPr>
        <p:txBody>
          <a:bodyPr wrap="none" rtlCol="0">
            <a:spAutoFit/>
          </a:bodyPr>
          <a:lstStyle/>
          <a:p>
            <a:r>
              <a:rPr lang="en-US" b="1" i="1" dirty="0" smtClean="0"/>
              <a:t>Among provinces</a:t>
            </a:r>
          </a:p>
          <a:p>
            <a:r>
              <a:rPr lang="en-US" b="1" i="1" dirty="0" smtClean="0"/>
              <a:t>Among countries</a:t>
            </a:r>
            <a:endParaRPr lang="id-ID" b="1" i="1" dirty="0"/>
          </a:p>
        </p:txBody>
      </p:sp>
      <p:sp>
        <p:nvSpPr>
          <p:cNvPr id="9" name="Rectangle 8"/>
          <p:cNvSpPr/>
          <p:nvPr/>
        </p:nvSpPr>
        <p:spPr>
          <a:xfrm>
            <a:off x="228600" y="39469"/>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Upcoming Program: </a:t>
            </a:r>
            <a:r>
              <a:rPr lang="en-US" sz="3600" b="1" spc="50" dirty="0" err="1" smtClean="0">
                <a:ln w="11430"/>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eTwinning</a:t>
            </a:r>
            <a:r>
              <a:rPr lang="en-US" sz="3600" b="1" spc="50" dirty="0" smtClean="0">
                <a:ln w="11430"/>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Class</a:t>
            </a:r>
            <a:endParaRPr lang="en-US" sz="3600" b="1" cap="none" spc="50" dirty="0">
              <a:ln w="11430"/>
              <a:solidFill>
                <a:srgbClr val="C00000"/>
              </a:solidFill>
              <a:effectLst>
                <a:outerShdw blurRad="76200" dist="50800" dir="5400000" algn="tl" rotWithShape="0">
                  <a:srgbClr val="000000">
                    <a:alpha val="65000"/>
                  </a:srgbClr>
                </a:outerShdw>
              </a:effectLst>
            </a:endParaRPr>
          </a:p>
        </p:txBody>
      </p:sp>
      <p:pic>
        <p:nvPicPr>
          <p:cNvPr id="10" name="Picture 9"/>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rot="20427030">
            <a:off x="1258084" y="491329"/>
            <a:ext cx="1821318" cy="1457054"/>
          </a:xfrm>
          <a:prstGeom prst="rect">
            <a:avLst/>
          </a:prstGeom>
          <a:effectLst>
            <a:softEdge rad="12700"/>
          </a:effectLst>
        </p:spPr>
      </p:pic>
    </p:spTree>
    <p:extLst>
      <p:ext uri="{BB962C8B-B14F-4D97-AF65-F5344CB8AC3E}">
        <p14:creationId xmlns:p14="http://schemas.microsoft.com/office/powerpoint/2010/main" xmlns="" val="312090476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5562601"/>
            <a:ext cx="5334000" cy="761999"/>
          </a:xfrm>
        </p:spPr>
        <p:txBody>
          <a:bodyPr>
            <a:noAutofit/>
          </a:bodyPr>
          <a:lstStyle/>
          <a:p>
            <a:pPr algn="r"/>
            <a:r>
              <a:rPr lang="en-US" sz="3200" b="1" i="1" dirty="0" smtClean="0">
                <a:effectLst>
                  <a:outerShdw blurRad="38100" dist="38100" dir="2700000" algn="tl">
                    <a:srgbClr val="000000">
                      <a:alpha val="43137"/>
                    </a:srgbClr>
                  </a:outerShdw>
                </a:effectLst>
              </a:rPr>
              <a:t>Thank You…….</a:t>
            </a:r>
            <a:br>
              <a:rPr lang="en-US" sz="3200" b="1" i="1" dirty="0" smtClean="0">
                <a:effectLst>
                  <a:outerShdw blurRad="38100" dist="38100" dir="2700000" algn="tl">
                    <a:srgbClr val="000000">
                      <a:alpha val="43137"/>
                    </a:srgbClr>
                  </a:outerShdw>
                </a:effectLst>
              </a:rPr>
            </a:br>
            <a:r>
              <a:rPr lang="en-US" sz="3200" b="1" i="1" dirty="0" smtClean="0">
                <a:effectLst>
                  <a:outerShdw blurRad="38100" dist="38100" dir="2700000" algn="tl">
                    <a:srgbClr val="000000">
                      <a:alpha val="43137"/>
                    </a:srgbClr>
                  </a:outerShdw>
                </a:effectLst>
              </a:rPr>
              <a:t>Any question???</a:t>
            </a:r>
            <a:endParaRPr lang="en-US" sz="3200" b="1" i="1" dirty="0">
              <a:effectLst>
                <a:outerShdw blurRad="38100" dist="38100" dir="2700000" algn="tl">
                  <a:srgbClr val="000000">
                    <a:alpha val="43137"/>
                  </a:srgbClr>
                </a:outerShdw>
              </a:effectLst>
            </a:endParaRPr>
          </a:p>
        </p:txBody>
      </p:sp>
      <p:sp>
        <p:nvSpPr>
          <p:cNvPr id="6" name="TextBox 5"/>
          <p:cNvSpPr txBox="1"/>
          <p:nvPr/>
        </p:nvSpPr>
        <p:spPr>
          <a:xfrm>
            <a:off x="152400" y="6248400"/>
            <a:ext cx="2719014" cy="461665"/>
          </a:xfrm>
          <a:prstGeom prst="rect">
            <a:avLst/>
          </a:prstGeom>
          <a:noFill/>
        </p:spPr>
        <p:txBody>
          <a:bodyPr wrap="none" rtlCol="0">
            <a:spAutoFit/>
          </a:bodyPr>
          <a:lstStyle/>
          <a:p>
            <a:r>
              <a:rPr lang="en-US" sz="2400" dirty="0" smtClean="0"/>
              <a:t>gatot@seameo.org</a:t>
            </a:r>
            <a:endParaRPr lang="en-US" sz="2400" dirty="0"/>
          </a:p>
        </p:txBody>
      </p:sp>
      <p:pic>
        <p:nvPicPr>
          <p:cNvPr id="5" name="Picture 4" descr="ghp.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52400" y="304800"/>
            <a:ext cx="2209800" cy="2209800"/>
          </a:xfrm>
          <a:prstGeom prst="rect">
            <a:avLst/>
          </a:prstGeom>
        </p:spPr>
      </p:pic>
      <p:sp>
        <p:nvSpPr>
          <p:cNvPr id="7" name="Title 1"/>
          <p:cNvSpPr txBox="1">
            <a:spLocks/>
          </p:cNvSpPr>
          <p:nvPr/>
        </p:nvSpPr>
        <p:spPr>
          <a:xfrm>
            <a:off x="1447800" y="228600"/>
            <a:ext cx="7772400" cy="761999"/>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t>Near future dream……</a:t>
            </a:r>
            <a:endParaRPr kumimoji="0" lang="en-US" sz="4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endParaRPr>
          </a:p>
        </p:txBody>
      </p:sp>
      <p:pic>
        <p:nvPicPr>
          <p:cNvPr id="8" name="Picture 7" descr="bigstock-Map-Of-Japan-And-Japanese-Flag-1191275.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133600" y="2286000"/>
            <a:ext cx="6096000" cy="4572000"/>
          </a:xfrm>
          <a:prstGeom prst="rect">
            <a:avLst/>
          </a:prstGeom>
        </p:spPr>
      </p:pic>
      <p:pic>
        <p:nvPicPr>
          <p:cNvPr id="10" name="Picture 2" descr="http://sens-e-ducation.com/wp-content/uploads/2015/01/index.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62600" y="838199"/>
            <a:ext cx="3352800" cy="2511365"/>
          </a:xfrm>
          <a:prstGeom prst="rect">
            <a:avLst/>
          </a:prstGeom>
          <a:noFill/>
        </p:spPr>
      </p:pic>
      <p:pic>
        <p:nvPicPr>
          <p:cNvPr id="11" name="Picture 10" descr="09-asean-map.jpg"/>
          <p:cNvPicPr>
            <a:picLocks noChangeAspect="1"/>
          </p:cNvPicPr>
          <p:nvPr/>
        </p:nvPicPr>
        <p:blipFill>
          <a:blip r:embed="rId5" cstate="print">
            <a:clrChange>
              <a:clrFrom>
                <a:srgbClr val="FFFFFF"/>
              </a:clrFrom>
              <a:clrTo>
                <a:srgbClr val="FFFFFF">
                  <a:alpha val="0"/>
                </a:srgbClr>
              </a:clrTo>
            </a:clrChange>
          </a:blip>
          <a:stretch>
            <a:fillRect/>
          </a:stretch>
        </p:blipFill>
        <p:spPr>
          <a:xfrm>
            <a:off x="457200" y="2590800"/>
            <a:ext cx="4286250" cy="3048000"/>
          </a:xfrm>
          <a:prstGeom prst="rect">
            <a:avLst/>
          </a:prstGeom>
        </p:spPr>
      </p:pic>
    </p:spTree>
    <p:extLst>
      <p:ext uri="{BB962C8B-B14F-4D97-AF65-F5344CB8AC3E}">
        <p14:creationId xmlns:p14="http://schemas.microsoft.com/office/powerpoint/2010/main" xmlns="" val="219132600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rved Right Arrow 20"/>
          <p:cNvSpPr/>
          <p:nvPr/>
        </p:nvSpPr>
        <p:spPr>
          <a:xfrm flipH="1">
            <a:off x="5410200" y="3810000"/>
            <a:ext cx="1524000" cy="1981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Right Arrow 19"/>
          <p:cNvSpPr/>
          <p:nvPr/>
        </p:nvSpPr>
        <p:spPr>
          <a:xfrm flipV="1">
            <a:off x="2286000" y="3276600"/>
            <a:ext cx="1371600" cy="2057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609600" y="152400"/>
            <a:ext cx="807720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3600" b="1" spc="50" dirty="0" smtClean="0">
                <a:ln w="11430"/>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Cross Border Education SEAMEO </a:t>
            </a:r>
            <a:r>
              <a:rPr lang="en-US" sz="3600" b="1" spc="50" dirty="0" err="1" smtClean="0">
                <a:ln w="11430"/>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Centres</a:t>
            </a:r>
            <a:r>
              <a:rPr lang="en-US" sz="3600" b="1" spc="50" dirty="0" smtClean="0">
                <a:ln w="11430"/>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Best Practices</a:t>
            </a:r>
            <a:endParaRPr lang="en-US" sz="3600" b="1" cap="none" spc="50" dirty="0">
              <a:ln w="11430"/>
              <a:solidFill>
                <a:srgbClr val="C00000"/>
              </a:solidFill>
              <a:effectLst>
                <a:outerShdw blurRad="76200" dist="50800" dir="5400000" algn="tl" rotWithShape="0">
                  <a:srgbClr val="000000">
                    <a:alpha val="65000"/>
                  </a:srgbClr>
                </a:outerShdw>
              </a:effectLst>
            </a:endParaRPr>
          </a:p>
        </p:txBody>
      </p:sp>
      <p:pic>
        <p:nvPicPr>
          <p:cNvPr id="18" name="Picture 17" descr="seaplus.png"/>
          <p:cNvPicPr>
            <a:picLocks noChangeAspect="1"/>
          </p:cNvPicPr>
          <p:nvPr/>
        </p:nvPicPr>
        <p:blipFill>
          <a:blip r:embed="rId3" cstate="print"/>
          <a:stretch>
            <a:fillRect/>
          </a:stretch>
        </p:blipFill>
        <p:spPr>
          <a:xfrm>
            <a:off x="2819400" y="2743200"/>
            <a:ext cx="3962400" cy="3351101"/>
          </a:xfrm>
          <a:prstGeom prst="rect">
            <a:avLst/>
          </a:prstGeom>
        </p:spPr>
      </p:pic>
      <p:pic>
        <p:nvPicPr>
          <p:cNvPr id="19" name="Picture 6" descr="figure_running_hamster_wheel_150_clr.gif"/>
          <p:cNvPicPr>
            <a:picLocks noChangeAspect="1"/>
          </p:cNvPicPr>
          <p:nvPr/>
        </p:nvPicPr>
        <p:blipFill>
          <a:blip r:embed="rId4" cstate="print"/>
          <a:srcRect/>
          <a:stretch>
            <a:fillRect/>
          </a:stretch>
        </p:blipFill>
        <p:spPr bwMode="auto">
          <a:xfrm>
            <a:off x="6400800" y="2514600"/>
            <a:ext cx="1303337" cy="1303337"/>
          </a:xfrm>
          <a:prstGeom prst="rect">
            <a:avLst/>
          </a:prstGeom>
          <a:noFill/>
          <a:ln w="9525">
            <a:noFill/>
            <a:miter lim="800000"/>
            <a:headEnd/>
            <a:tailEnd/>
          </a:ln>
        </p:spPr>
      </p:pic>
      <p:sp>
        <p:nvSpPr>
          <p:cNvPr id="23" name="Right Arrow 22"/>
          <p:cNvSpPr/>
          <p:nvPr/>
        </p:nvSpPr>
        <p:spPr>
          <a:xfrm rot="19749863">
            <a:off x="6161331" y="3138247"/>
            <a:ext cx="457200" cy="381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543800" y="2286000"/>
            <a:ext cx="1371599" cy="923330"/>
          </a:xfrm>
          <a:prstGeom prst="rect">
            <a:avLst/>
          </a:prstGeom>
          <a:noFill/>
        </p:spPr>
        <p:txBody>
          <a:bodyPr wrap="square" rtlCol="0">
            <a:spAutoFit/>
          </a:bodyPr>
          <a:lstStyle/>
          <a:p>
            <a:r>
              <a:rPr lang="en-US" dirty="0" smtClean="0"/>
              <a:t>Teacher &amp; Student Mobility</a:t>
            </a:r>
            <a:endParaRPr lang="en-US" dirty="0"/>
          </a:p>
        </p:txBody>
      </p:sp>
      <p:sp>
        <p:nvSpPr>
          <p:cNvPr id="35" name="Shape 173"/>
          <p:cNvSpPr/>
          <p:nvPr/>
        </p:nvSpPr>
        <p:spPr>
          <a:xfrm>
            <a:off x="1066800" y="5410200"/>
            <a:ext cx="1039052" cy="1077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cstate="print"/>
            <a:stretch>
              <a:fillRect/>
            </a:stretch>
          </a:blipFill>
          <a:ln w="12700">
            <a:miter lim="400000"/>
          </a:ln>
          <a:effectLst>
            <a:reflection stA="52000" endPos="40000" dir="5400000" sy="-100000" algn="bl" rotWithShape="0"/>
          </a:effectLst>
        </p:spPr>
        <p:txBody>
          <a:bodyPr lIns="0" tIns="0" rIns="0" bIns="0" anchor="ctr"/>
          <a:lstStyle/>
          <a:p>
            <a:pPr lvl="0" algn="ctr">
              <a:defRPr>
                <a:solidFill>
                  <a:srgbClr val="FFFFFF"/>
                </a:solidFill>
              </a:defRPr>
            </a:pPr>
            <a:endParaRPr/>
          </a:p>
        </p:txBody>
      </p:sp>
      <p:sp>
        <p:nvSpPr>
          <p:cNvPr id="36" name="Right Arrow 35"/>
          <p:cNvSpPr/>
          <p:nvPr/>
        </p:nvSpPr>
        <p:spPr>
          <a:xfrm rot="19749863" flipH="1">
            <a:off x="2089477" y="5392428"/>
            <a:ext cx="927693" cy="381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09600" y="6400800"/>
            <a:ext cx="1922321" cy="369332"/>
          </a:xfrm>
          <a:prstGeom prst="rect">
            <a:avLst/>
          </a:prstGeom>
          <a:noFill/>
        </p:spPr>
        <p:txBody>
          <a:bodyPr wrap="none" rtlCol="0">
            <a:spAutoFit/>
          </a:bodyPr>
          <a:lstStyle/>
          <a:p>
            <a:r>
              <a:rPr lang="en-US" dirty="0" smtClean="0"/>
              <a:t>Content Mobility</a:t>
            </a:r>
            <a:endParaRPr lang="en-US" dirty="0"/>
          </a:p>
        </p:txBody>
      </p:sp>
      <p:sp>
        <p:nvSpPr>
          <p:cNvPr id="38" name="Rounded Rectangle 37"/>
          <p:cNvSpPr/>
          <p:nvPr/>
        </p:nvSpPr>
        <p:spPr>
          <a:xfrm>
            <a:off x="1219200" y="2590800"/>
            <a:ext cx="1219200" cy="914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Online Training</a:t>
            </a:r>
            <a:endParaRPr lang="en-US" dirty="0"/>
          </a:p>
        </p:txBody>
      </p:sp>
      <p:sp>
        <p:nvSpPr>
          <p:cNvPr id="39" name="Rounded Rectangle 38"/>
          <p:cNvSpPr/>
          <p:nvPr/>
        </p:nvSpPr>
        <p:spPr>
          <a:xfrm>
            <a:off x="7315200" y="3657600"/>
            <a:ext cx="1676400" cy="914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Teacher Attachment program</a:t>
            </a:r>
            <a:endParaRPr lang="en-US" dirty="0"/>
          </a:p>
        </p:txBody>
      </p:sp>
      <p:sp>
        <p:nvSpPr>
          <p:cNvPr id="40" name="Rounded Rectangle 39"/>
          <p:cNvSpPr/>
          <p:nvPr/>
        </p:nvSpPr>
        <p:spPr>
          <a:xfrm>
            <a:off x="7010400" y="4724400"/>
            <a:ext cx="1676400" cy="914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Internship Program</a:t>
            </a:r>
            <a:endParaRPr lang="en-US" dirty="0"/>
          </a:p>
        </p:txBody>
      </p:sp>
      <p:sp>
        <p:nvSpPr>
          <p:cNvPr id="41" name="Rounded Rectangle 40"/>
          <p:cNvSpPr/>
          <p:nvPr/>
        </p:nvSpPr>
        <p:spPr>
          <a:xfrm>
            <a:off x="6172200" y="5715000"/>
            <a:ext cx="1676400" cy="914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 exchange</a:t>
            </a:r>
            <a:endParaRPr lang="en-US" dirty="0"/>
          </a:p>
        </p:txBody>
      </p:sp>
      <p:sp>
        <p:nvSpPr>
          <p:cNvPr id="42" name="Rounded Rectangle 41"/>
          <p:cNvSpPr/>
          <p:nvPr/>
        </p:nvSpPr>
        <p:spPr>
          <a:xfrm>
            <a:off x="152400" y="3657600"/>
            <a:ext cx="2057400" cy="914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E-Collaborative Learning</a:t>
            </a:r>
            <a:endParaRPr lang="en-US" dirty="0"/>
          </a:p>
        </p:txBody>
      </p:sp>
      <p:sp>
        <p:nvSpPr>
          <p:cNvPr id="44" name="Right Arrow 43"/>
          <p:cNvSpPr/>
          <p:nvPr/>
        </p:nvSpPr>
        <p:spPr>
          <a:xfrm rot="5400000">
            <a:off x="7991221" y="3269018"/>
            <a:ext cx="324357" cy="28268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16200000">
            <a:off x="1181100" y="4838700"/>
            <a:ext cx="533400" cy="3048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981200" y="1600200"/>
            <a:ext cx="1752600" cy="914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Online Test/Exercise</a:t>
            </a:r>
            <a:endParaRPr lang="en-US" dirty="0"/>
          </a:p>
        </p:txBody>
      </p:sp>
      <p:sp>
        <p:nvSpPr>
          <p:cNvPr id="47" name="Rounded Rectangle 46"/>
          <p:cNvSpPr/>
          <p:nvPr/>
        </p:nvSpPr>
        <p:spPr>
          <a:xfrm>
            <a:off x="3962400" y="1524000"/>
            <a:ext cx="1219200" cy="914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Online Seminar</a:t>
            </a:r>
            <a:endParaRPr lang="en-US" dirty="0"/>
          </a:p>
        </p:txBody>
      </p:sp>
      <p:sp>
        <p:nvSpPr>
          <p:cNvPr id="48" name="Rounded Rectangle 47"/>
          <p:cNvSpPr/>
          <p:nvPr/>
        </p:nvSpPr>
        <p:spPr>
          <a:xfrm>
            <a:off x="4800600" y="5867400"/>
            <a:ext cx="1219200" cy="914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Online Lecture</a:t>
            </a:r>
            <a:endParaRPr lang="en-US" dirty="0"/>
          </a:p>
        </p:txBody>
      </p:sp>
    </p:spTree>
    <p:extLst>
      <p:ext uri="{BB962C8B-B14F-4D97-AF65-F5344CB8AC3E}">
        <p14:creationId xmlns:p14="http://schemas.microsoft.com/office/powerpoint/2010/main" xmlns="" val="149689382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ailand-map-flag-logo_42211617.gif"/>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31838" y="1905000"/>
            <a:ext cx="1308735" cy="2114550"/>
          </a:xfrm>
          <a:prstGeom prst="rect">
            <a:avLst/>
          </a:prstGeom>
          <a:noFill/>
          <a:ln>
            <a:noFill/>
          </a:ln>
          <a:extLst/>
        </p:spPr>
      </p:pic>
      <p:pic>
        <p:nvPicPr>
          <p:cNvPr id="6" name="Picture 5" descr="Flag-map_of_Indonesia.gif"/>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3581400"/>
            <a:ext cx="3838575" cy="1453515"/>
          </a:xfrm>
          <a:prstGeom prst="rect">
            <a:avLst/>
          </a:prstGeom>
          <a:noFill/>
          <a:ln>
            <a:noFill/>
          </a:ln>
          <a:extLst/>
        </p:spPr>
      </p:pic>
      <p:sp>
        <p:nvSpPr>
          <p:cNvPr id="7" name="Rectangle 6"/>
          <p:cNvSpPr/>
          <p:nvPr/>
        </p:nvSpPr>
        <p:spPr>
          <a:xfrm>
            <a:off x="1640573" y="2640232"/>
            <a:ext cx="208262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Batch 1</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8" name="Table 7"/>
          <p:cNvGraphicFramePr>
            <a:graphicFrameLocks noGrp="1"/>
          </p:cNvGraphicFramePr>
          <p:nvPr>
            <p:extLst>
              <p:ext uri="{D42A27DB-BD31-4B8C-83A1-F6EECF244321}">
                <p14:modId xmlns:p14="http://schemas.microsoft.com/office/powerpoint/2010/main" xmlns="" val="1283443808"/>
              </p:ext>
            </p:extLst>
          </p:nvPr>
        </p:nvGraphicFramePr>
        <p:xfrm>
          <a:off x="3838575" y="2079775"/>
          <a:ext cx="4058266" cy="2377440"/>
        </p:xfrm>
        <a:graphic>
          <a:graphicData uri="http://schemas.openxmlformats.org/drawingml/2006/table">
            <a:tbl>
              <a:tblPr firstRow="1" bandRow="1">
                <a:tableStyleId>{00A15C55-8517-42AA-B614-E9B94910E393}</a:tableStyleId>
              </a:tblPr>
              <a:tblGrid>
                <a:gridCol w="2029133"/>
                <a:gridCol w="2029133"/>
              </a:tblGrid>
              <a:tr h="322043">
                <a:tc>
                  <a:txBody>
                    <a:bodyPr/>
                    <a:lstStyle/>
                    <a:p>
                      <a:r>
                        <a:rPr lang="en-US" b="1" dirty="0" err="1" smtClean="0"/>
                        <a:t>Valaya</a:t>
                      </a:r>
                      <a:r>
                        <a:rPr lang="en-US" b="1" dirty="0" smtClean="0"/>
                        <a:t> </a:t>
                      </a:r>
                      <a:r>
                        <a:rPr lang="en-US" b="1" dirty="0" err="1" smtClean="0"/>
                        <a:t>Alongkorn</a:t>
                      </a:r>
                      <a:r>
                        <a:rPr lang="en-US" b="1" dirty="0" smtClean="0"/>
                        <a:t> </a:t>
                      </a:r>
                      <a:r>
                        <a:rPr lang="en-US" b="1" dirty="0" err="1" smtClean="0"/>
                        <a:t>Rajabhat</a:t>
                      </a:r>
                      <a:r>
                        <a:rPr lang="en-US" b="1" dirty="0" smtClean="0"/>
                        <a:t> University (</a:t>
                      </a:r>
                      <a:r>
                        <a:rPr lang="en-US" b="1" dirty="0" err="1" smtClean="0"/>
                        <a:t>VRU</a:t>
                      </a:r>
                      <a:r>
                        <a:rPr lang="en-US" b="1" dirty="0" smtClean="0"/>
                        <a:t>)</a:t>
                      </a:r>
                      <a:endParaRPr lang="id-ID" b="1" dirty="0"/>
                    </a:p>
                  </a:txBody>
                  <a:tcPr/>
                </a:tc>
                <a:tc>
                  <a:txBody>
                    <a:bodyPr/>
                    <a:lstStyle/>
                    <a:p>
                      <a:r>
                        <a:rPr lang="en-US" b="1" dirty="0" smtClean="0"/>
                        <a:t>10</a:t>
                      </a:r>
                      <a:r>
                        <a:rPr lang="en-US" b="1" baseline="0" dirty="0" smtClean="0"/>
                        <a:t> Students</a:t>
                      </a:r>
                      <a:endParaRPr lang="id-ID" b="1" dirty="0"/>
                    </a:p>
                  </a:txBody>
                  <a:tcPr/>
                </a:tc>
              </a:tr>
              <a:tr h="322043">
                <a:tc>
                  <a:txBody>
                    <a:bodyPr/>
                    <a:lstStyle/>
                    <a:p>
                      <a:r>
                        <a:rPr lang="en-US" b="1" dirty="0" smtClean="0"/>
                        <a:t>Makassar State University (</a:t>
                      </a:r>
                      <a:r>
                        <a:rPr lang="en-US" b="1" dirty="0" err="1" smtClean="0"/>
                        <a:t>UNM</a:t>
                      </a:r>
                      <a:r>
                        <a:rPr lang="en-US" b="1" dirty="0" smtClean="0"/>
                        <a:t>)</a:t>
                      </a:r>
                      <a:endParaRPr lang="id-ID" b="1" dirty="0"/>
                    </a:p>
                  </a:txBody>
                  <a:tcPr/>
                </a:tc>
                <a:tc>
                  <a:txBody>
                    <a:bodyPr/>
                    <a:lstStyle/>
                    <a:p>
                      <a:r>
                        <a:rPr lang="en-US" b="1" dirty="0" smtClean="0"/>
                        <a:t>12 Students</a:t>
                      </a:r>
                      <a:endParaRPr lang="id-ID" b="1" dirty="0"/>
                    </a:p>
                  </a:txBody>
                  <a:tcPr/>
                </a:tc>
              </a:tr>
            </a:tbl>
          </a:graphicData>
        </a:graphic>
      </p:graphicFrame>
      <p:graphicFrame>
        <p:nvGraphicFramePr>
          <p:cNvPr id="9" name="Diagram 8"/>
          <p:cNvGraphicFramePr/>
          <p:nvPr>
            <p:extLst>
              <p:ext uri="{D42A27DB-BD31-4B8C-83A1-F6EECF244321}">
                <p14:modId xmlns:p14="http://schemas.microsoft.com/office/powerpoint/2010/main" xmlns="" val="2151588207"/>
              </p:ext>
            </p:extLst>
          </p:nvPr>
        </p:nvGraphicFramePr>
        <p:xfrm>
          <a:off x="6400800" y="1873250"/>
          <a:ext cx="3429000" cy="2622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483204" y="5334000"/>
            <a:ext cx="3447290" cy="646331"/>
          </a:xfrm>
          <a:prstGeom prst="rect">
            <a:avLst/>
          </a:prstGeom>
          <a:noFill/>
        </p:spPr>
        <p:txBody>
          <a:bodyPr wrap="none" rtlCol="0">
            <a:spAutoFit/>
          </a:bodyPr>
          <a:lstStyle/>
          <a:p>
            <a:r>
              <a:rPr lang="en-US" b="1" dirty="0" smtClean="0">
                <a:solidFill>
                  <a:srgbClr val="002060"/>
                </a:solidFill>
              </a:rPr>
              <a:t>1</a:t>
            </a:r>
            <a:r>
              <a:rPr lang="en-US" b="1" baseline="30000" dirty="0" smtClean="0">
                <a:solidFill>
                  <a:srgbClr val="002060"/>
                </a:solidFill>
              </a:rPr>
              <a:t>st</a:t>
            </a:r>
            <a:r>
              <a:rPr lang="en-US" b="1" dirty="0" smtClean="0">
                <a:solidFill>
                  <a:srgbClr val="002060"/>
                </a:solidFill>
              </a:rPr>
              <a:t> week – Class observation</a:t>
            </a:r>
          </a:p>
          <a:p>
            <a:r>
              <a:rPr lang="en-US" b="1" dirty="0" smtClean="0">
                <a:solidFill>
                  <a:srgbClr val="002060"/>
                </a:solidFill>
              </a:rPr>
              <a:t>2</a:t>
            </a:r>
            <a:r>
              <a:rPr lang="en-US" b="1" baseline="30000" dirty="0" smtClean="0">
                <a:solidFill>
                  <a:srgbClr val="002060"/>
                </a:solidFill>
              </a:rPr>
              <a:t>nd</a:t>
            </a:r>
            <a:r>
              <a:rPr lang="en-US" b="1" dirty="0" smtClean="0">
                <a:solidFill>
                  <a:srgbClr val="002060"/>
                </a:solidFill>
              </a:rPr>
              <a:t> week – Teaching assistant</a:t>
            </a:r>
            <a:endParaRPr lang="id-ID" b="1" dirty="0">
              <a:solidFill>
                <a:srgbClr val="002060"/>
              </a:solidFill>
            </a:endParaRPr>
          </a:p>
        </p:txBody>
      </p:sp>
      <p:sp>
        <p:nvSpPr>
          <p:cNvPr id="11" name="TextBox 10"/>
          <p:cNvSpPr txBox="1"/>
          <p:nvPr/>
        </p:nvSpPr>
        <p:spPr>
          <a:xfrm>
            <a:off x="1473860" y="3212068"/>
            <a:ext cx="2249334" cy="369332"/>
          </a:xfrm>
          <a:prstGeom prst="rect">
            <a:avLst/>
          </a:prstGeom>
          <a:noFill/>
        </p:spPr>
        <p:txBody>
          <a:bodyPr wrap="none" rtlCol="0">
            <a:spAutoFit/>
          </a:bodyPr>
          <a:lstStyle/>
          <a:p>
            <a:r>
              <a:rPr lang="en-US" dirty="0" smtClean="0"/>
              <a:t>20 Jan-18 Feb 2016</a:t>
            </a:r>
            <a:endParaRPr lang="id-ID" dirty="0"/>
          </a:p>
        </p:txBody>
      </p:sp>
      <p:sp>
        <p:nvSpPr>
          <p:cNvPr id="12" name="TextBox 11"/>
          <p:cNvSpPr txBox="1"/>
          <p:nvPr/>
        </p:nvSpPr>
        <p:spPr>
          <a:xfrm>
            <a:off x="4073036" y="5323764"/>
            <a:ext cx="4613764" cy="646331"/>
          </a:xfrm>
          <a:prstGeom prst="rect">
            <a:avLst/>
          </a:prstGeom>
          <a:noFill/>
        </p:spPr>
        <p:txBody>
          <a:bodyPr wrap="none" rtlCol="0">
            <a:spAutoFit/>
          </a:bodyPr>
          <a:lstStyle/>
          <a:p>
            <a:r>
              <a:rPr lang="en-US" b="1" dirty="0" smtClean="0">
                <a:solidFill>
                  <a:srgbClr val="002060"/>
                </a:solidFill>
              </a:rPr>
              <a:t>3</a:t>
            </a:r>
            <a:r>
              <a:rPr lang="en-US" b="1" baseline="30000" dirty="0" smtClean="0">
                <a:solidFill>
                  <a:srgbClr val="002060"/>
                </a:solidFill>
              </a:rPr>
              <a:t>rd</a:t>
            </a:r>
            <a:r>
              <a:rPr lang="en-US" b="1" dirty="0" smtClean="0">
                <a:solidFill>
                  <a:srgbClr val="002060"/>
                </a:solidFill>
              </a:rPr>
              <a:t> week –  Teaching in classroom</a:t>
            </a:r>
          </a:p>
          <a:p>
            <a:r>
              <a:rPr lang="en-US" b="1" dirty="0" smtClean="0">
                <a:solidFill>
                  <a:srgbClr val="002060"/>
                </a:solidFill>
              </a:rPr>
              <a:t>4</a:t>
            </a:r>
            <a:r>
              <a:rPr lang="en-US" b="1" baseline="30000" dirty="0" smtClean="0">
                <a:solidFill>
                  <a:srgbClr val="002060"/>
                </a:solidFill>
              </a:rPr>
              <a:t>th</a:t>
            </a:r>
            <a:r>
              <a:rPr lang="en-US" b="1" dirty="0" smtClean="0">
                <a:solidFill>
                  <a:srgbClr val="002060"/>
                </a:solidFill>
              </a:rPr>
              <a:t> week – Reflection and lesson learned</a:t>
            </a:r>
            <a:endParaRPr lang="id-ID" b="1" dirty="0">
              <a:solidFill>
                <a:srgbClr val="002060"/>
              </a:solidFill>
            </a:endParaRPr>
          </a:p>
        </p:txBody>
      </p:sp>
      <p:cxnSp>
        <p:nvCxnSpPr>
          <p:cNvPr id="13" name="Straight Connector 12"/>
          <p:cNvCxnSpPr/>
          <p:nvPr/>
        </p:nvCxnSpPr>
        <p:spPr bwMode="auto">
          <a:xfrm>
            <a:off x="3962400" y="5287033"/>
            <a:ext cx="0" cy="656567"/>
          </a:xfrm>
          <a:prstGeom prst="line">
            <a:avLst/>
          </a:prstGeom>
          <a:ln>
            <a:headEnd type="none" w="med" len="med"/>
            <a:tailEnd type="none" w="med" len="med"/>
          </a:ln>
          <a:extLst/>
        </p:spPr>
        <p:style>
          <a:lnRef idx="3">
            <a:schemeClr val="accent3"/>
          </a:lnRef>
          <a:fillRef idx="0">
            <a:schemeClr val="accent3"/>
          </a:fillRef>
          <a:effectRef idx="2">
            <a:schemeClr val="accent3"/>
          </a:effectRef>
          <a:fontRef idx="minor">
            <a:schemeClr val="tx1"/>
          </a:fontRef>
        </p:style>
      </p:cxnSp>
      <p:sp>
        <p:nvSpPr>
          <p:cNvPr id="14" name="TextBox 13"/>
          <p:cNvSpPr txBox="1"/>
          <p:nvPr/>
        </p:nvSpPr>
        <p:spPr>
          <a:xfrm>
            <a:off x="76200" y="6381690"/>
            <a:ext cx="4102405" cy="400110"/>
          </a:xfrm>
          <a:prstGeom prst="rect">
            <a:avLst/>
          </a:prstGeom>
          <a:noFill/>
        </p:spPr>
        <p:txBody>
          <a:bodyPr wrap="none" rtlCol="0">
            <a:spAutoFit/>
          </a:bodyPr>
          <a:lstStyle/>
          <a:p>
            <a:r>
              <a:rPr lang="en-US" sz="2000" b="1" dirty="0" smtClean="0"/>
              <a:t>http://</a:t>
            </a:r>
            <a:r>
              <a:rPr lang="en-US" sz="2000" b="1" dirty="0" err="1" smtClean="0"/>
              <a:t>seateacher.seameo.org</a:t>
            </a:r>
            <a:endParaRPr lang="id-ID" sz="2000" b="1" dirty="0"/>
          </a:p>
        </p:txBody>
      </p:sp>
      <p:sp>
        <p:nvSpPr>
          <p:cNvPr id="15" name="TextBox 14"/>
          <p:cNvSpPr txBox="1"/>
          <p:nvPr/>
        </p:nvSpPr>
        <p:spPr>
          <a:xfrm>
            <a:off x="4225713" y="4535269"/>
            <a:ext cx="4762842" cy="646331"/>
          </a:xfrm>
          <a:prstGeom prst="rect">
            <a:avLst/>
          </a:prstGeom>
          <a:noFill/>
        </p:spPr>
        <p:txBody>
          <a:bodyPr wrap="none" rtlCol="0">
            <a:spAutoFit/>
          </a:bodyPr>
          <a:lstStyle/>
          <a:p>
            <a:pPr algn="r"/>
            <a:r>
              <a:rPr lang="en-US" b="1" i="1" dirty="0" smtClean="0"/>
              <a:t>Evaluation meeting &amp; Batch 2 preparation</a:t>
            </a:r>
          </a:p>
          <a:p>
            <a:pPr algn="r"/>
            <a:r>
              <a:rPr lang="en-US" b="1" i="1" dirty="0" smtClean="0"/>
              <a:t>26-27 February at </a:t>
            </a:r>
            <a:r>
              <a:rPr lang="en-US" b="1" i="1" dirty="0" err="1" smtClean="0"/>
              <a:t>VRU</a:t>
            </a:r>
            <a:r>
              <a:rPr lang="en-US" b="1" i="1" dirty="0" smtClean="0"/>
              <a:t> Campus</a:t>
            </a:r>
            <a:endParaRPr lang="id-ID" b="1" i="1" dirty="0"/>
          </a:p>
        </p:txBody>
      </p:sp>
      <p:sp>
        <p:nvSpPr>
          <p:cNvPr id="16" name="TextBox 15"/>
          <p:cNvSpPr txBox="1"/>
          <p:nvPr/>
        </p:nvSpPr>
        <p:spPr>
          <a:xfrm>
            <a:off x="5334000" y="6019800"/>
            <a:ext cx="3505200" cy="646331"/>
          </a:xfrm>
          <a:prstGeom prst="rect">
            <a:avLst/>
          </a:prstGeom>
          <a:noFill/>
        </p:spPr>
        <p:txBody>
          <a:bodyPr wrap="square" rtlCol="0">
            <a:spAutoFit/>
          </a:bodyPr>
          <a:lstStyle/>
          <a:p>
            <a:r>
              <a:rPr lang="en-US" i="1" dirty="0" smtClean="0"/>
              <a:t>Reporting, reflection and lesson learned by student blog</a:t>
            </a:r>
            <a:endParaRPr lang="en-US" i="1" dirty="0"/>
          </a:p>
        </p:txBody>
      </p:sp>
      <p:sp>
        <p:nvSpPr>
          <p:cNvPr id="17" name="Rectangle 16"/>
          <p:cNvSpPr/>
          <p:nvPr/>
        </p:nvSpPr>
        <p:spPr>
          <a:xfrm>
            <a:off x="304800" y="0"/>
            <a:ext cx="91440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Exchange of Pre-Service Teacher Education Students in SEA for Practicum</a:t>
            </a:r>
            <a:endParaRPr lang="en-US" sz="3600" b="1" cap="none" spc="50" dirty="0">
              <a:ln w="11430"/>
              <a:solidFill>
                <a:srgbClr val="C00000"/>
              </a:solidFill>
              <a:effectLst>
                <a:outerShdw blurRad="76200" dist="50800" dir="5400000" algn="tl" rotWithShape="0">
                  <a:srgbClr val="000000">
                    <a:alpha val="65000"/>
                  </a:srgbClr>
                </a:outerShdw>
              </a:effectLst>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rot="20427030">
            <a:off x="1117799" y="-18840"/>
            <a:ext cx="2510620" cy="2008496"/>
          </a:xfrm>
          <a:prstGeom prst="rect">
            <a:avLst/>
          </a:prstGeom>
          <a:effectLst>
            <a:softEdge rad="12700"/>
          </a:effectLst>
        </p:spPr>
      </p:pic>
      <p:pic>
        <p:nvPicPr>
          <p:cNvPr id="5" name="Picture 4"/>
          <p:cNvPicPr/>
          <p:nvPr/>
        </p:nvPicPr>
        <p:blipFill>
          <a:blip r:embed="rId3" cstate="email">
            <a:extLst>
              <a:ext uri="{28A0092B-C50C-407E-A947-70E740481C1C}">
                <a14:useLocalDpi xmlns:a14="http://schemas.microsoft.com/office/drawing/2010/main" xmlns="" val="0"/>
              </a:ext>
            </a:extLst>
          </a:blip>
          <a:stretch>
            <a:fillRect/>
          </a:stretch>
        </p:blipFill>
        <p:spPr>
          <a:xfrm rot="21287746">
            <a:off x="106877" y="3740624"/>
            <a:ext cx="2219825" cy="2457450"/>
          </a:xfrm>
          <a:prstGeom prst="rect">
            <a:avLst/>
          </a:prstGeom>
          <a:ln>
            <a:noFill/>
          </a:ln>
          <a:effectLst>
            <a:outerShdw blurRad="190500" algn="tl" rotWithShape="0">
              <a:srgbClr val="000000">
                <a:alpha val="70000"/>
              </a:srgbClr>
            </a:outerShdw>
          </a:effectLst>
        </p:spPr>
      </p:pic>
      <p:pic>
        <p:nvPicPr>
          <p:cNvPr id="6" name="Content Placeholder 9"/>
          <p:cNvPicPr>
            <a:picLocks/>
          </p:cNvPicPr>
          <p:nvPr/>
        </p:nvPicPr>
        <p:blipFill>
          <a:blip r:embed="rId4" cstate="email">
            <a:extLst>
              <a:ext uri="{28A0092B-C50C-407E-A947-70E740481C1C}">
                <a14:useLocalDpi xmlns:a14="http://schemas.microsoft.com/office/drawing/2010/main" xmlns="" val="0"/>
              </a:ext>
            </a:extLst>
          </a:blip>
          <a:stretch>
            <a:fillRect/>
          </a:stretch>
        </p:blipFill>
        <p:spPr>
          <a:xfrm rot="285958">
            <a:off x="2379222" y="4011884"/>
            <a:ext cx="3124200" cy="2373986"/>
          </a:xfrm>
          <a:prstGeom prst="rect">
            <a:avLst/>
          </a:prstGeom>
          <a:ln>
            <a:noFill/>
          </a:ln>
          <a:effectLst>
            <a:outerShdw blurRad="190500" algn="tl" rotWithShape="0">
              <a:srgbClr val="000000">
                <a:alpha val="70000"/>
              </a:srgbClr>
            </a:outerShdw>
          </a:effectLst>
        </p:spPr>
      </p:pic>
      <p:pic>
        <p:nvPicPr>
          <p:cNvPr id="7" name="Content Placeholder 6"/>
          <p:cNvPicPr>
            <a:picLocks/>
          </p:cNvPicPr>
          <p:nvPr/>
        </p:nvPicPr>
        <p:blipFill>
          <a:blip r:embed="rId5" cstate="email">
            <a:extLst>
              <a:ext uri="{28A0092B-C50C-407E-A947-70E740481C1C}">
                <a14:useLocalDpi xmlns:a14="http://schemas.microsoft.com/office/drawing/2010/main" xmlns="" val="0"/>
              </a:ext>
            </a:extLst>
          </a:blip>
          <a:stretch>
            <a:fillRect/>
          </a:stretch>
        </p:blipFill>
        <p:spPr>
          <a:xfrm rot="806394">
            <a:off x="5532978" y="3228560"/>
            <a:ext cx="3124200" cy="2635709"/>
          </a:xfrm>
          <a:prstGeom prst="rect">
            <a:avLst/>
          </a:prstGeom>
          <a:ln>
            <a:noFill/>
          </a:ln>
          <a:effectLst>
            <a:outerShdw blurRad="190500" algn="tl" rotWithShape="0">
              <a:srgbClr val="000000">
                <a:alpha val="70000"/>
              </a:srgbClr>
            </a:outerShdw>
          </a:effectLst>
        </p:spPr>
      </p:pic>
      <p:pic>
        <p:nvPicPr>
          <p:cNvPr id="8" name="Content Placeholder 7"/>
          <p:cNvPicPr>
            <a:picLocks/>
          </p:cNvPicPr>
          <p:nvPr/>
        </p:nvPicPr>
        <p:blipFill>
          <a:blip r:embed="rId6" cstate="email">
            <a:extLst>
              <a:ext uri="{28A0092B-C50C-407E-A947-70E740481C1C}">
                <a14:useLocalDpi xmlns:a14="http://schemas.microsoft.com/office/drawing/2010/main" xmlns="" val="0"/>
              </a:ext>
            </a:extLst>
          </a:blip>
          <a:stretch>
            <a:fillRect/>
          </a:stretch>
        </p:blipFill>
        <p:spPr>
          <a:xfrm rot="489081">
            <a:off x="5797027" y="895720"/>
            <a:ext cx="3124200" cy="2290099"/>
          </a:xfrm>
          <a:prstGeom prst="rect">
            <a:avLst/>
          </a:prstGeom>
          <a:ln>
            <a:noFill/>
          </a:ln>
          <a:effectLst>
            <a:outerShdw blurRad="190500" algn="tl" rotWithShape="0">
              <a:srgbClr val="000000">
                <a:alpha val="70000"/>
              </a:srgbClr>
            </a:outerShdw>
          </a:effectLst>
        </p:spPr>
      </p:pic>
      <p:sp>
        <p:nvSpPr>
          <p:cNvPr id="9" name="TextBox 8"/>
          <p:cNvSpPr txBox="1"/>
          <p:nvPr/>
        </p:nvSpPr>
        <p:spPr>
          <a:xfrm rot="20606631">
            <a:off x="911974" y="1690098"/>
            <a:ext cx="4189912" cy="13234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000" dirty="0" smtClean="0"/>
              <a:t>5 batches Indonesia-Thailand Vocational Partnership – more than 250 students exchanged (2010-2015)</a:t>
            </a:r>
            <a:endParaRPr lang="id-ID" sz="2000" dirty="0"/>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818402813"/>
              </p:ext>
            </p:extLst>
          </p:nvPr>
        </p:nvGraphicFramePr>
        <p:xfrm>
          <a:off x="547393" y="1352550"/>
          <a:ext cx="8215607"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23"/>
          <p:cNvSpPr txBox="1">
            <a:spLocks noChangeArrowheads="1"/>
          </p:cNvSpPr>
          <p:nvPr/>
        </p:nvSpPr>
        <p:spPr bwMode="auto">
          <a:xfrm>
            <a:off x="2387709" y="5074650"/>
            <a:ext cx="45021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id-ID" sz="2000" b="1" i="1" dirty="0" smtClean="0">
                <a:solidFill>
                  <a:schemeClr val="bg1">
                    <a:lumMod val="10000"/>
                  </a:schemeClr>
                </a:solidFill>
              </a:rPr>
              <a:t>20 Indonesia Vocational Institutions</a:t>
            </a:r>
          </a:p>
          <a:p>
            <a:pPr eaLnBrk="1" hangingPunct="1">
              <a:spcBef>
                <a:spcPct val="0"/>
              </a:spcBef>
              <a:buFontTx/>
              <a:buNone/>
            </a:pPr>
            <a:r>
              <a:rPr lang="en-US" altLang="id-ID" sz="2000" b="1" i="1" dirty="0" smtClean="0">
                <a:solidFill>
                  <a:schemeClr val="bg1">
                    <a:lumMod val="10000"/>
                  </a:schemeClr>
                </a:solidFill>
              </a:rPr>
              <a:t>19 Thailand Colleges</a:t>
            </a:r>
            <a:endParaRPr lang="en-US" altLang="id-ID" sz="2000" b="1" i="1" dirty="0">
              <a:solidFill>
                <a:schemeClr val="bg1">
                  <a:lumMod val="10000"/>
                </a:schemeClr>
              </a:solidFill>
            </a:endParaRPr>
          </a:p>
        </p:txBody>
      </p:sp>
      <p:sp>
        <p:nvSpPr>
          <p:cNvPr id="7" name="TextBox 23"/>
          <p:cNvSpPr txBox="1">
            <a:spLocks noChangeArrowheads="1"/>
          </p:cNvSpPr>
          <p:nvPr/>
        </p:nvSpPr>
        <p:spPr bwMode="auto">
          <a:xfrm>
            <a:off x="152400" y="3810000"/>
            <a:ext cx="45021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id-ID" sz="2000" b="1" i="1" dirty="0" smtClean="0">
                <a:solidFill>
                  <a:schemeClr val="bg1">
                    <a:lumMod val="10000"/>
                  </a:schemeClr>
                </a:solidFill>
              </a:rPr>
              <a:t>27 Indonesia Vocational Institutions</a:t>
            </a:r>
          </a:p>
          <a:p>
            <a:pPr eaLnBrk="1" hangingPunct="1">
              <a:spcBef>
                <a:spcPct val="0"/>
              </a:spcBef>
              <a:buFontTx/>
              <a:buNone/>
            </a:pPr>
            <a:r>
              <a:rPr lang="en-US" altLang="id-ID" sz="2000" b="1" i="1" dirty="0" smtClean="0">
                <a:solidFill>
                  <a:schemeClr val="bg1">
                    <a:lumMod val="10000"/>
                  </a:schemeClr>
                </a:solidFill>
              </a:rPr>
              <a:t>35  Thailand Colleges</a:t>
            </a:r>
            <a:endParaRPr lang="en-US" altLang="id-ID" sz="2000" b="1" i="1" dirty="0">
              <a:solidFill>
                <a:schemeClr val="bg1">
                  <a:lumMod val="10000"/>
                </a:schemeClr>
              </a:solidFill>
            </a:endParaRPr>
          </a:p>
        </p:txBody>
      </p:sp>
      <p:sp>
        <p:nvSpPr>
          <p:cNvPr id="8" name="TextBox 23"/>
          <p:cNvSpPr txBox="1">
            <a:spLocks noChangeArrowheads="1"/>
          </p:cNvSpPr>
          <p:nvPr/>
        </p:nvSpPr>
        <p:spPr bwMode="auto">
          <a:xfrm>
            <a:off x="4340444" y="3682425"/>
            <a:ext cx="45021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id-ID" sz="2000" b="1" i="1" dirty="0" smtClean="0">
                <a:solidFill>
                  <a:schemeClr val="bg1">
                    <a:lumMod val="10000"/>
                  </a:schemeClr>
                </a:solidFill>
              </a:rPr>
              <a:t>19  Indonesia Vocational Institutions</a:t>
            </a:r>
          </a:p>
          <a:p>
            <a:pPr eaLnBrk="1" hangingPunct="1">
              <a:spcBef>
                <a:spcPct val="0"/>
              </a:spcBef>
              <a:buFontTx/>
              <a:buNone/>
            </a:pPr>
            <a:r>
              <a:rPr lang="en-US" altLang="id-ID" sz="2000" b="1" i="1" dirty="0" smtClean="0">
                <a:solidFill>
                  <a:schemeClr val="bg1">
                    <a:lumMod val="10000"/>
                  </a:schemeClr>
                </a:solidFill>
              </a:rPr>
              <a:t>31 Thailand Colleges</a:t>
            </a:r>
            <a:endParaRPr lang="en-US" altLang="id-ID" sz="2000" b="1" i="1" dirty="0">
              <a:solidFill>
                <a:schemeClr val="bg1">
                  <a:lumMod val="10000"/>
                </a:schemeClr>
              </a:solidFill>
            </a:endParaRPr>
          </a:p>
        </p:txBody>
      </p:sp>
      <p:sp>
        <p:nvSpPr>
          <p:cNvPr id="9" name="TextBox 23"/>
          <p:cNvSpPr txBox="1">
            <a:spLocks noChangeArrowheads="1"/>
          </p:cNvSpPr>
          <p:nvPr/>
        </p:nvSpPr>
        <p:spPr bwMode="auto">
          <a:xfrm>
            <a:off x="2127250" y="2463225"/>
            <a:ext cx="45021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id-ID" sz="2000" b="1" i="1" dirty="0" smtClean="0">
                <a:solidFill>
                  <a:schemeClr val="bg1">
                    <a:lumMod val="10000"/>
                  </a:schemeClr>
                </a:solidFill>
              </a:rPr>
              <a:t>36  Indonesia Vocational Institutions</a:t>
            </a:r>
          </a:p>
          <a:p>
            <a:pPr eaLnBrk="1" hangingPunct="1">
              <a:spcBef>
                <a:spcPct val="0"/>
              </a:spcBef>
              <a:buFontTx/>
              <a:buNone/>
            </a:pPr>
            <a:r>
              <a:rPr lang="en-US" altLang="id-ID" sz="2000" b="1" i="1" dirty="0" smtClean="0">
                <a:solidFill>
                  <a:schemeClr val="bg1">
                    <a:lumMod val="10000"/>
                  </a:schemeClr>
                </a:solidFill>
              </a:rPr>
              <a:t>38 Thailand Colleges</a:t>
            </a:r>
            <a:endParaRPr lang="en-US" altLang="id-ID" sz="2000" b="1" i="1" dirty="0">
              <a:solidFill>
                <a:schemeClr val="bg1">
                  <a:lumMod val="10000"/>
                </a:schemeClr>
              </a:solidFill>
            </a:endParaRPr>
          </a:p>
        </p:txBody>
      </p:sp>
      <p:sp>
        <p:nvSpPr>
          <p:cNvPr id="10" name="TextBox 23"/>
          <p:cNvSpPr txBox="1">
            <a:spLocks noChangeArrowheads="1"/>
          </p:cNvSpPr>
          <p:nvPr/>
        </p:nvSpPr>
        <p:spPr bwMode="auto">
          <a:xfrm>
            <a:off x="5029200" y="1320225"/>
            <a:ext cx="45021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id-ID" sz="2000" b="1" i="1" dirty="0" smtClean="0">
                <a:solidFill>
                  <a:schemeClr val="bg1">
                    <a:lumMod val="10000"/>
                  </a:schemeClr>
                </a:solidFill>
              </a:rPr>
              <a:t>23  Indonesia Vocational Institutions</a:t>
            </a:r>
          </a:p>
          <a:p>
            <a:pPr eaLnBrk="1" hangingPunct="1">
              <a:spcBef>
                <a:spcPct val="0"/>
              </a:spcBef>
              <a:buFontTx/>
              <a:buNone/>
            </a:pPr>
            <a:r>
              <a:rPr lang="en-US" altLang="id-ID" sz="2000" b="1" i="1" dirty="0" smtClean="0">
                <a:solidFill>
                  <a:schemeClr val="bg1">
                    <a:lumMod val="10000"/>
                  </a:schemeClr>
                </a:solidFill>
              </a:rPr>
              <a:t>27  Thailand Colleges</a:t>
            </a:r>
            <a:endParaRPr lang="en-US" altLang="id-ID" sz="2000" b="1" i="1" dirty="0">
              <a:solidFill>
                <a:schemeClr val="bg1">
                  <a:lumMod val="10000"/>
                </a:schemeClr>
              </a:solidFill>
            </a:endParaRPr>
          </a:p>
        </p:txBody>
      </p:sp>
      <p:sp>
        <p:nvSpPr>
          <p:cNvPr id="11" name="Rectangle 10"/>
          <p:cNvSpPr/>
          <p:nvPr/>
        </p:nvSpPr>
        <p:spPr>
          <a:xfrm>
            <a:off x="228600" y="381000"/>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Vocational Partnership 2010-2015</a:t>
            </a:r>
            <a:endParaRPr lang="en-US" sz="3600" b="1" cap="none" spc="50" dirty="0">
              <a:ln w="11430"/>
              <a:solidFill>
                <a:srgbClr val="C00000"/>
              </a:solidFill>
              <a:effectLst>
                <a:outerShdw blurRad="76200" dist="50800" dir="5400000" algn="tl" rotWithShape="0">
                  <a:srgbClr val="000000">
                    <a:alpha val="65000"/>
                  </a:srgbClr>
                </a:outerShdw>
              </a:effectLst>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3983385451"/>
              </p:ext>
            </p:extLst>
          </p:nvPr>
        </p:nvGraphicFramePr>
        <p:xfrm>
          <a:off x="547393" y="1352550"/>
          <a:ext cx="8215607"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23"/>
          <p:cNvSpPr txBox="1">
            <a:spLocks noChangeArrowheads="1"/>
          </p:cNvSpPr>
          <p:nvPr/>
        </p:nvSpPr>
        <p:spPr bwMode="auto">
          <a:xfrm>
            <a:off x="963339" y="5410200"/>
            <a:ext cx="45021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id-ID" sz="1800" b="1" i="1" dirty="0" smtClean="0">
                <a:solidFill>
                  <a:schemeClr val="bg1">
                    <a:lumMod val="10000"/>
                  </a:schemeClr>
                </a:solidFill>
              </a:rPr>
              <a:t>Teacher and Student Camp</a:t>
            </a:r>
            <a:endParaRPr lang="en-US" altLang="id-ID" sz="1800" b="1" i="1" dirty="0">
              <a:solidFill>
                <a:schemeClr val="bg1">
                  <a:lumMod val="10000"/>
                </a:schemeClr>
              </a:solidFill>
            </a:endParaRPr>
          </a:p>
        </p:txBody>
      </p:sp>
      <p:sp>
        <p:nvSpPr>
          <p:cNvPr id="7" name="TextBox 23"/>
          <p:cNvSpPr txBox="1">
            <a:spLocks noChangeArrowheads="1"/>
          </p:cNvSpPr>
          <p:nvPr/>
        </p:nvSpPr>
        <p:spPr bwMode="auto">
          <a:xfrm>
            <a:off x="450850" y="3505200"/>
            <a:ext cx="450215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id-ID" sz="1800" b="1" i="1" dirty="0" smtClean="0">
                <a:solidFill>
                  <a:schemeClr val="bg1">
                    <a:lumMod val="10000"/>
                  </a:schemeClr>
                </a:solidFill>
              </a:rPr>
              <a:t>Teacher and Student Camp</a:t>
            </a:r>
          </a:p>
          <a:p>
            <a:pPr eaLnBrk="1" hangingPunct="1">
              <a:spcBef>
                <a:spcPct val="0"/>
              </a:spcBef>
              <a:buFontTx/>
              <a:buNone/>
            </a:pPr>
            <a:r>
              <a:rPr lang="en-US" altLang="id-ID" sz="1800" b="1" i="1" dirty="0" smtClean="0">
                <a:solidFill>
                  <a:schemeClr val="bg1">
                    <a:lumMod val="10000"/>
                  </a:schemeClr>
                </a:solidFill>
              </a:rPr>
              <a:t>Short term sit in classroom</a:t>
            </a:r>
          </a:p>
          <a:p>
            <a:pPr eaLnBrk="1" hangingPunct="1">
              <a:spcBef>
                <a:spcPct val="0"/>
              </a:spcBef>
              <a:buFontTx/>
              <a:buNone/>
            </a:pPr>
            <a:r>
              <a:rPr lang="en-US" altLang="id-ID" sz="1800" b="1" i="1" dirty="0" smtClean="0">
                <a:solidFill>
                  <a:schemeClr val="bg1">
                    <a:lumMod val="10000"/>
                  </a:schemeClr>
                </a:solidFill>
              </a:rPr>
              <a:t>English Cyber Class</a:t>
            </a:r>
            <a:endParaRPr lang="en-US" altLang="id-ID" sz="1800" b="1" i="1" dirty="0">
              <a:solidFill>
                <a:schemeClr val="bg1">
                  <a:lumMod val="10000"/>
                </a:schemeClr>
              </a:solidFill>
            </a:endParaRPr>
          </a:p>
        </p:txBody>
      </p:sp>
      <p:sp>
        <p:nvSpPr>
          <p:cNvPr id="8" name="TextBox 23"/>
          <p:cNvSpPr txBox="1">
            <a:spLocks noChangeArrowheads="1"/>
          </p:cNvSpPr>
          <p:nvPr/>
        </p:nvSpPr>
        <p:spPr bwMode="auto">
          <a:xfrm>
            <a:off x="3962400" y="3797587"/>
            <a:ext cx="450215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id-ID" sz="1800" b="1" i="1" dirty="0" smtClean="0">
                <a:solidFill>
                  <a:schemeClr val="bg1">
                    <a:lumMod val="10000"/>
                  </a:schemeClr>
                </a:solidFill>
              </a:rPr>
              <a:t>Teacher and Student Camp</a:t>
            </a:r>
          </a:p>
          <a:p>
            <a:pPr eaLnBrk="1" hangingPunct="1">
              <a:spcBef>
                <a:spcPct val="0"/>
              </a:spcBef>
              <a:buFontTx/>
              <a:buNone/>
            </a:pPr>
            <a:r>
              <a:rPr lang="en-US" altLang="id-ID" sz="1800" b="1" i="1" dirty="0" smtClean="0">
                <a:solidFill>
                  <a:schemeClr val="bg1">
                    <a:lumMod val="10000"/>
                  </a:schemeClr>
                </a:solidFill>
              </a:rPr>
              <a:t>Short term sit in classroom</a:t>
            </a:r>
          </a:p>
          <a:p>
            <a:pPr eaLnBrk="1" hangingPunct="1">
              <a:spcBef>
                <a:spcPct val="0"/>
              </a:spcBef>
              <a:buFontTx/>
              <a:buNone/>
            </a:pPr>
            <a:r>
              <a:rPr lang="en-US" altLang="id-ID" sz="1800" b="1" i="1" dirty="0" smtClean="0">
                <a:solidFill>
                  <a:schemeClr val="bg1">
                    <a:lumMod val="10000"/>
                  </a:schemeClr>
                </a:solidFill>
              </a:rPr>
              <a:t>Collaborative e-learning</a:t>
            </a:r>
            <a:endParaRPr lang="en-US" altLang="id-ID" sz="1800" b="1" i="1" dirty="0">
              <a:solidFill>
                <a:schemeClr val="bg1">
                  <a:lumMod val="10000"/>
                </a:schemeClr>
              </a:solidFill>
            </a:endParaRPr>
          </a:p>
        </p:txBody>
      </p:sp>
      <p:sp>
        <p:nvSpPr>
          <p:cNvPr id="9" name="TextBox 23"/>
          <p:cNvSpPr txBox="1">
            <a:spLocks noChangeArrowheads="1"/>
          </p:cNvSpPr>
          <p:nvPr/>
        </p:nvSpPr>
        <p:spPr bwMode="auto">
          <a:xfrm>
            <a:off x="685800" y="2065282"/>
            <a:ext cx="450215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US" altLang="id-ID" sz="1800" b="1" i="1" dirty="0" smtClean="0">
                <a:solidFill>
                  <a:schemeClr val="bg1">
                    <a:lumMod val="10000"/>
                  </a:schemeClr>
                </a:solidFill>
              </a:rPr>
              <a:t>Teacher and Student Camp</a:t>
            </a:r>
          </a:p>
          <a:p>
            <a:pPr algn="r" eaLnBrk="1" hangingPunct="1">
              <a:spcBef>
                <a:spcPct val="0"/>
              </a:spcBef>
              <a:buFontTx/>
              <a:buNone/>
            </a:pPr>
            <a:r>
              <a:rPr lang="en-US" altLang="id-ID" sz="1800" b="1" i="1" dirty="0" smtClean="0">
                <a:solidFill>
                  <a:schemeClr val="bg1">
                    <a:lumMod val="10000"/>
                  </a:schemeClr>
                </a:solidFill>
              </a:rPr>
              <a:t>Short term sit in classroom</a:t>
            </a:r>
          </a:p>
          <a:p>
            <a:pPr algn="r" eaLnBrk="1" hangingPunct="1">
              <a:spcBef>
                <a:spcPct val="0"/>
              </a:spcBef>
              <a:buFontTx/>
              <a:buNone/>
            </a:pPr>
            <a:r>
              <a:rPr lang="en-US" altLang="id-ID" sz="1800" b="1" i="1" dirty="0" smtClean="0">
                <a:solidFill>
                  <a:schemeClr val="bg1">
                    <a:lumMod val="10000"/>
                  </a:schemeClr>
                </a:solidFill>
              </a:rPr>
              <a:t>Collaborative e-learning</a:t>
            </a:r>
          </a:p>
        </p:txBody>
      </p:sp>
      <p:sp>
        <p:nvSpPr>
          <p:cNvPr id="10" name="TextBox 23"/>
          <p:cNvSpPr txBox="1">
            <a:spLocks noChangeArrowheads="1"/>
          </p:cNvSpPr>
          <p:nvPr/>
        </p:nvSpPr>
        <p:spPr bwMode="auto">
          <a:xfrm>
            <a:off x="3733800" y="972298"/>
            <a:ext cx="450215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US" altLang="id-ID" sz="1800" b="1" i="1" dirty="0" smtClean="0">
                <a:solidFill>
                  <a:schemeClr val="bg1">
                    <a:lumMod val="10000"/>
                  </a:schemeClr>
                </a:solidFill>
              </a:rPr>
              <a:t>Teacher and Student Camp</a:t>
            </a:r>
          </a:p>
          <a:p>
            <a:pPr algn="r" eaLnBrk="1" hangingPunct="1">
              <a:spcBef>
                <a:spcPct val="0"/>
              </a:spcBef>
              <a:buFontTx/>
              <a:buNone/>
            </a:pPr>
            <a:r>
              <a:rPr lang="en-US" altLang="id-ID" sz="1800" b="1" i="1" dirty="0" smtClean="0">
                <a:solidFill>
                  <a:schemeClr val="bg1">
                    <a:lumMod val="10000"/>
                  </a:schemeClr>
                </a:solidFill>
              </a:rPr>
              <a:t>Sit in classroom</a:t>
            </a:r>
          </a:p>
          <a:p>
            <a:pPr algn="r" eaLnBrk="1" hangingPunct="1">
              <a:spcBef>
                <a:spcPct val="0"/>
              </a:spcBef>
              <a:buFontTx/>
              <a:buNone/>
            </a:pPr>
            <a:r>
              <a:rPr lang="en-US" altLang="id-ID" sz="1800" b="1" i="1" dirty="0" smtClean="0">
                <a:solidFill>
                  <a:schemeClr val="bg1">
                    <a:lumMod val="10000"/>
                  </a:schemeClr>
                </a:solidFill>
              </a:rPr>
              <a:t>Mobile Learning/Digital Class</a:t>
            </a:r>
          </a:p>
          <a:p>
            <a:pPr algn="r" eaLnBrk="1" hangingPunct="1">
              <a:spcBef>
                <a:spcPct val="0"/>
              </a:spcBef>
              <a:buFontTx/>
              <a:buNone/>
            </a:pPr>
            <a:r>
              <a:rPr lang="en-US" altLang="id-ID" sz="1800" b="1" i="1" dirty="0" smtClean="0">
                <a:solidFill>
                  <a:schemeClr val="bg1">
                    <a:lumMod val="10000"/>
                  </a:schemeClr>
                </a:solidFill>
              </a:rPr>
              <a:t>Cross Country On Job Training</a:t>
            </a:r>
            <a:endParaRPr lang="en-US" altLang="id-ID" sz="1800" b="1" i="1" dirty="0">
              <a:solidFill>
                <a:schemeClr val="bg1">
                  <a:lumMod val="10000"/>
                </a:schemeClr>
              </a:solidFill>
            </a:endParaRPr>
          </a:p>
        </p:txBody>
      </p:sp>
      <p:sp>
        <p:nvSpPr>
          <p:cNvPr id="18" name="Rectangle 17"/>
          <p:cNvSpPr/>
          <p:nvPr/>
        </p:nvSpPr>
        <p:spPr>
          <a:xfrm>
            <a:off x="228600" y="152400"/>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Activities 2010-2015</a:t>
            </a:r>
            <a:endParaRPr lang="en-US" sz="3600" b="1" cap="none" spc="50" dirty="0">
              <a:ln w="11430"/>
              <a:solidFill>
                <a:srgbClr val="C00000"/>
              </a:solidFill>
              <a:effectLst>
                <a:outerShdw blurRad="76200" dist="50800" dir="5400000" algn="tl" rotWithShape="0">
                  <a:srgbClr val="000000">
                    <a:alpha val="65000"/>
                  </a:srgbClr>
                </a:outerShdw>
              </a:effectLst>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bwMode="auto">
          <a:xfrm rot="17153604">
            <a:off x="6388861" y="6267585"/>
            <a:ext cx="838200" cy="533400"/>
          </a:xfrm>
          <a:prstGeom prst="mathMinus">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charset="0"/>
            </a:endParaRPr>
          </a:p>
        </p:txBody>
      </p:sp>
      <p:pic>
        <p:nvPicPr>
          <p:cNvPr id="6" name="Picture 2" descr="C:\Users\VAIO\Desktop\___To do in cambodia\bannerTVET.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62000" y="1524000"/>
            <a:ext cx="7850188"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9"/>
          <p:cNvSpPr txBox="1">
            <a:spLocks noChangeArrowheads="1"/>
          </p:cNvSpPr>
          <p:nvPr/>
        </p:nvSpPr>
        <p:spPr bwMode="auto">
          <a:xfrm>
            <a:off x="307777" y="4876799"/>
            <a:ext cx="4569023"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b="1" dirty="0">
                <a:solidFill>
                  <a:schemeClr val="bg2">
                    <a:lumMod val="50000"/>
                  </a:schemeClr>
                </a:solidFill>
              </a:rPr>
              <a:t>  </a:t>
            </a:r>
            <a:r>
              <a:rPr lang="en-US" altLang="en-US" b="1" dirty="0" err="1">
                <a:solidFill>
                  <a:schemeClr val="bg2">
                    <a:lumMod val="50000"/>
                  </a:schemeClr>
                </a:solidFill>
              </a:rPr>
              <a:t>TVET</a:t>
            </a:r>
            <a:r>
              <a:rPr lang="en-US" altLang="en-US" b="1" dirty="0">
                <a:solidFill>
                  <a:schemeClr val="bg2">
                    <a:lumMod val="50000"/>
                  </a:schemeClr>
                </a:solidFill>
              </a:rPr>
              <a:t> Institutions, </a:t>
            </a:r>
          </a:p>
          <a:p>
            <a:pPr eaLnBrk="1" hangingPunct="1">
              <a:buFont typeface="Arial" charset="0"/>
              <a:buChar char="•"/>
            </a:pPr>
            <a:r>
              <a:rPr lang="en-US" altLang="en-US" b="1" dirty="0">
                <a:solidFill>
                  <a:schemeClr val="bg2">
                    <a:lumMod val="50000"/>
                  </a:schemeClr>
                </a:solidFill>
              </a:rPr>
              <a:t>   Policy Makers </a:t>
            </a:r>
          </a:p>
          <a:p>
            <a:pPr eaLnBrk="1" hangingPunct="1">
              <a:buFont typeface="Arial" charset="0"/>
              <a:buChar char="•"/>
            </a:pPr>
            <a:r>
              <a:rPr lang="en-US" altLang="en-US" b="1" dirty="0">
                <a:solidFill>
                  <a:schemeClr val="bg2">
                    <a:lumMod val="50000"/>
                  </a:schemeClr>
                </a:solidFill>
              </a:rPr>
              <a:t>   Private and Industrial Sector</a:t>
            </a:r>
          </a:p>
          <a:p>
            <a:pPr marL="287338" indent="-287338" eaLnBrk="1" hangingPunct="1">
              <a:buFont typeface="Arial" charset="0"/>
              <a:buChar char="•"/>
            </a:pPr>
            <a:r>
              <a:rPr lang="en-US" altLang="en-US" b="1" dirty="0" smtClean="0">
                <a:solidFill>
                  <a:schemeClr val="bg2">
                    <a:lumMod val="50000"/>
                  </a:schemeClr>
                </a:solidFill>
              </a:rPr>
              <a:t>Development </a:t>
            </a:r>
            <a:r>
              <a:rPr lang="en-US" altLang="en-US" b="1" dirty="0">
                <a:solidFill>
                  <a:schemeClr val="bg2">
                    <a:lumMod val="50000"/>
                  </a:schemeClr>
                </a:solidFill>
              </a:rPr>
              <a:t>Agencies in the region </a:t>
            </a:r>
            <a:r>
              <a:rPr lang="en-US" altLang="en-US" b="1" dirty="0" smtClean="0">
                <a:solidFill>
                  <a:schemeClr val="bg2">
                    <a:lumMod val="50000"/>
                  </a:schemeClr>
                </a:solidFill>
              </a:rPr>
              <a:t> and </a:t>
            </a:r>
            <a:r>
              <a:rPr lang="en-US" altLang="en-US" b="1" dirty="0">
                <a:solidFill>
                  <a:schemeClr val="bg2">
                    <a:lumMod val="50000"/>
                  </a:schemeClr>
                </a:solidFill>
              </a:rPr>
              <a:t>beyond</a:t>
            </a:r>
            <a:endParaRPr lang="en-US" altLang="en-US" dirty="0">
              <a:solidFill>
                <a:schemeClr val="bg2">
                  <a:lumMod val="50000"/>
                </a:schemeClr>
              </a:solidFill>
            </a:endParaRPr>
          </a:p>
          <a:p>
            <a:pPr eaLnBrk="1" hangingPunct="1"/>
            <a:endParaRPr lang="en-US" altLang="id-ID" dirty="0">
              <a:solidFill>
                <a:schemeClr val="bg2">
                  <a:lumMod val="50000"/>
                </a:schemeClr>
              </a:solidFill>
            </a:endParaRPr>
          </a:p>
        </p:txBody>
      </p:sp>
      <p:sp>
        <p:nvSpPr>
          <p:cNvPr id="8" name="TextBox 7"/>
          <p:cNvSpPr txBox="1"/>
          <p:nvPr/>
        </p:nvSpPr>
        <p:spPr>
          <a:xfrm>
            <a:off x="67696" y="6364069"/>
            <a:ext cx="4047103" cy="400110"/>
          </a:xfrm>
          <a:prstGeom prst="rect">
            <a:avLst/>
          </a:prstGeom>
          <a:noFill/>
        </p:spPr>
        <p:txBody>
          <a:bodyPr wrap="square" rtlCol="0">
            <a:spAutoFit/>
          </a:bodyPr>
          <a:lstStyle/>
          <a:p>
            <a:r>
              <a:rPr lang="en-US" sz="2000" b="1" dirty="0" smtClean="0"/>
              <a:t>http://seatvet.seameo.org</a:t>
            </a:r>
            <a:endParaRPr lang="id-ID" sz="2000" dirty="0"/>
          </a:p>
        </p:txBody>
      </p:sp>
      <p:sp>
        <p:nvSpPr>
          <p:cNvPr id="9" name="TextBox 8"/>
          <p:cNvSpPr txBox="1"/>
          <p:nvPr/>
        </p:nvSpPr>
        <p:spPr>
          <a:xfrm rot="445715">
            <a:off x="5368489" y="4996834"/>
            <a:ext cx="3689075" cy="132343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342900" indent="-342900">
              <a:buFont typeface="+mj-lt"/>
              <a:buAutoNum type="arabicPeriod"/>
            </a:pPr>
            <a:r>
              <a:rPr lang="en-US" sz="1600" dirty="0" smtClean="0"/>
              <a:t>Student exchange (cultural mutual understanding)</a:t>
            </a:r>
          </a:p>
          <a:p>
            <a:pPr marL="342900" indent="-342900">
              <a:buFont typeface="+mj-lt"/>
              <a:buAutoNum type="arabicPeriod"/>
            </a:pPr>
            <a:r>
              <a:rPr lang="en-US" sz="1600" dirty="0" smtClean="0"/>
              <a:t>Sit-in classroom program</a:t>
            </a:r>
          </a:p>
          <a:p>
            <a:pPr marL="342900" indent="-342900">
              <a:buFont typeface="+mj-lt"/>
              <a:buAutoNum type="arabicPeriod"/>
            </a:pPr>
            <a:r>
              <a:rPr lang="en-US" sz="1600" dirty="0" smtClean="0"/>
              <a:t>Internship exchange in industry</a:t>
            </a:r>
          </a:p>
          <a:p>
            <a:pPr marL="342900" indent="-342900">
              <a:buFont typeface="+mj-lt"/>
              <a:buAutoNum type="arabicPeriod"/>
            </a:pPr>
            <a:r>
              <a:rPr lang="en-US" sz="1600" dirty="0" smtClean="0"/>
              <a:t>Teacher exchange</a:t>
            </a:r>
            <a:endParaRPr lang="id-ID" sz="1600" dirty="0"/>
          </a:p>
        </p:txBody>
      </p:sp>
      <p:sp>
        <p:nvSpPr>
          <p:cNvPr id="10" name="Rectangle 9"/>
          <p:cNvSpPr/>
          <p:nvPr/>
        </p:nvSpPr>
        <p:spPr>
          <a:xfrm>
            <a:off x="152400" y="381000"/>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SEA-TVET Consortium</a:t>
            </a:r>
            <a:endParaRPr lang="en-US" sz="3600" b="1" cap="none" spc="50" dirty="0">
              <a:ln w="11430"/>
              <a:solidFill>
                <a:srgbClr val="C00000"/>
              </a:solidFill>
              <a:effectLst>
                <a:outerShdw blurRad="76200" dist="50800" dir="5400000" algn="tl" rotWithShape="0">
                  <a:srgbClr val="000000">
                    <a:alpha val="65000"/>
                  </a:srgbClr>
                </a:outerShdw>
              </a:effectLst>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63310" y="739904"/>
            <a:ext cx="5707589" cy="1200329"/>
          </a:xfrm>
          <a:prstGeom prst="rect">
            <a:avLst/>
          </a:prstGeom>
          <a:noFill/>
        </p:spPr>
        <p:txBody>
          <a:bodyPr wrap="none" rtlCol="0">
            <a:spAutoFit/>
          </a:bodyPr>
          <a:lstStyle/>
          <a:p>
            <a:pPr algn="r"/>
            <a:r>
              <a:rPr lang="en-US" b="1" dirty="0" smtClean="0"/>
              <a:t>In cooperation with </a:t>
            </a:r>
            <a:r>
              <a:rPr lang="en-GB" b="1" dirty="0"/>
              <a:t>Centre for Development and </a:t>
            </a:r>
            <a:endParaRPr lang="id-ID" b="1" dirty="0"/>
          </a:p>
          <a:p>
            <a:pPr algn="r"/>
            <a:r>
              <a:rPr lang="en-GB" b="1" dirty="0"/>
              <a:t>Strategy of Language Diplomacy, Language Board</a:t>
            </a:r>
            <a:endParaRPr lang="id-ID" b="1" dirty="0"/>
          </a:p>
          <a:p>
            <a:pPr algn="r"/>
            <a:r>
              <a:rPr lang="en-GB" b="1" dirty="0"/>
              <a:t>Ministry of Education and </a:t>
            </a:r>
            <a:r>
              <a:rPr lang="en-GB" b="1" dirty="0" smtClean="0"/>
              <a:t>Culture, Indonesia</a:t>
            </a:r>
            <a:endParaRPr lang="id-ID" b="1" dirty="0"/>
          </a:p>
          <a:p>
            <a:pPr algn="r"/>
            <a:endParaRPr lang="id-ID" b="1" dirty="0"/>
          </a:p>
        </p:txBody>
      </p:sp>
      <p:sp>
        <p:nvSpPr>
          <p:cNvPr id="6" name="TextBox 5"/>
          <p:cNvSpPr txBox="1"/>
          <p:nvPr/>
        </p:nvSpPr>
        <p:spPr>
          <a:xfrm>
            <a:off x="3276600" y="1752600"/>
            <a:ext cx="5867400" cy="147732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r"/>
            <a:r>
              <a:rPr lang="en-US" i="1" dirty="0">
                <a:solidFill>
                  <a:schemeClr val="bg1"/>
                </a:solidFill>
              </a:rPr>
              <a:t>provides an opportunity for Indonesian teachers to teach the Indonesian language for foreigner particularly for teachers and students in the college, as well as to integrate ICT into teaching and learning activities</a:t>
            </a:r>
            <a:r>
              <a:rPr lang="en-US" i="1" dirty="0" smtClean="0">
                <a:solidFill>
                  <a:schemeClr val="bg1"/>
                </a:solidFill>
              </a:rPr>
              <a:t>.</a:t>
            </a:r>
            <a:endParaRPr lang="id-ID" i="1"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190988153"/>
              </p:ext>
            </p:extLst>
          </p:nvPr>
        </p:nvGraphicFramePr>
        <p:xfrm>
          <a:off x="3448050" y="3276600"/>
          <a:ext cx="5543550" cy="3189732"/>
        </p:xfrm>
        <a:graphic>
          <a:graphicData uri="http://schemas.openxmlformats.org/drawingml/2006/table">
            <a:tbl>
              <a:tblPr firstRow="1" firstCol="1" bandRow="1">
                <a:tableStyleId>{5C22544A-7EE6-4342-B048-85BDC9FD1C3A}</a:tableStyleId>
              </a:tblPr>
              <a:tblGrid>
                <a:gridCol w="1200150"/>
                <a:gridCol w="1204782"/>
                <a:gridCol w="1166668"/>
                <a:gridCol w="985975"/>
                <a:gridCol w="985975"/>
              </a:tblGrid>
              <a:tr h="0">
                <a:tc>
                  <a:txBody>
                    <a:bodyPr/>
                    <a:lstStyle/>
                    <a:p>
                      <a:pPr algn="ctr">
                        <a:lnSpc>
                          <a:spcPct val="115000"/>
                        </a:lnSpc>
                        <a:spcAft>
                          <a:spcPts val="0"/>
                        </a:spcAft>
                      </a:pPr>
                      <a:r>
                        <a:rPr lang="en-US" sz="1400" dirty="0">
                          <a:solidFill>
                            <a:schemeClr val="tx1"/>
                          </a:solidFill>
                          <a:effectLst/>
                        </a:rPr>
                        <a:t>Countries</a:t>
                      </a:r>
                      <a:endParaRPr lang="id-ID" sz="1200" dirty="0">
                        <a:solidFill>
                          <a:schemeClr val="tx1"/>
                        </a:solidFill>
                        <a:effectLst/>
                        <a:latin typeface="Calibri"/>
                        <a:ea typeface="Calibri"/>
                        <a:cs typeface="Cordia New"/>
                      </a:endParaRPr>
                    </a:p>
                  </a:txBody>
                  <a:tcPr marL="68580" marR="68580" marT="0" marB="0"/>
                </a:tc>
                <a:tc gridSpan="4">
                  <a:txBody>
                    <a:bodyPr/>
                    <a:lstStyle/>
                    <a:p>
                      <a:pPr algn="ctr">
                        <a:lnSpc>
                          <a:spcPct val="115000"/>
                        </a:lnSpc>
                        <a:spcAft>
                          <a:spcPts val="0"/>
                        </a:spcAft>
                      </a:pPr>
                      <a:r>
                        <a:rPr lang="en-US" sz="1400" dirty="0">
                          <a:solidFill>
                            <a:schemeClr val="tx1"/>
                          </a:solidFill>
                          <a:effectLst/>
                        </a:rPr>
                        <a:t>Number of </a:t>
                      </a:r>
                      <a:r>
                        <a:rPr lang="en-US" sz="1400" dirty="0" smtClean="0">
                          <a:solidFill>
                            <a:schemeClr val="tx1"/>
                          </a:solidFill>
                          <a:effectLst/>
                        </a:rPr>
                        <a:t> Indonesia Teachers </a:t>
                      </a:r>
                      <a:r>
                        <a:rPr lang="en-US" sz="1400" dirty="0">
                          <a:solidFill>
                            <a:schemeClr val="tx1"/>
                          </a:solidFill>
                          <a:effectLst/>
                        </a:rPr>
                        <a:t>Sent</a:t>
                      </a:r>
                      <a:endParaRPr lang="id-ID" sz="1200" dirty="0">
                        <a:solidFill>
                          <a:schemeClr val="tx1"/>
                        </a:solidFill>
                        <a:effectLst/>
                        <a:latin typeface="Calibri"/>
                        <a:ea typeface="Calibri"/>
                        <a:cs typeface="Cordia New"/>
                      </a:endParaRPr>
                    </a:p>
                  </a:txBody>
                  <a:tcPr marL="68580" marR="68580" marT="0" marB="0"/>
                </a:tc>
                <a:tc hMerge="1">
                  <a:txBody>
                    <a:bodyPr/>
                    <a:lstStyle/>
                    <a:p>
                      <a:endParaRPr lang="id-ID"/>
                    </a:p>
                  </a:txBody>
                  <a:tcPr/>
                </a:tc>
                <a:tc hMerge="1">
                  <a:txBody>
                    <a:bodyPr/>
                    <a:lstStyle/>
                    <a:p>
                      <a:endParaRPr lang="id-ID"/>
                    </a:p>
                  </a:txBody>
                  <a:tcPr/>
                </a:tc>
                <a:tc hMerge="1">
                  <a:txBody>
                    <a:bodyPr/>
                    <a:lstStyle/>
                    <a:p>
                      <a:endParaRPr lang="id-ID"/>
                    </a:p>
                  </a:txBody>
                  <a:tcPr/>
                </a:tc>
              </a:tr>
              <a:tr h="0">
                <a:tc>
                  <a:txBody>
                    <a:bodyPr/>
                    <a:lstStyle/>
                    <a:p>
                      <a:pPr algn="ctr">
                        <a:lnSpc>
                          <a:spcPct val="115000"/>
                        </a:lnSpc>
                        <a:spcAft>
                          <a:spcPts val="0"/>
                        </a:spcAft>
                      </a:pPr>
                      <a:r>
                        <a:rPr lang="en-US" sz="1400">
                          <a:solidFill>
                            <a:schemeClr val="tx1"/>
                          </a:solidFill>
                          <a:effectLst/>
                        </a:rPr>
                        <a:t> </a:t>
                      </a:r>
                      <a:endParaRPr lang="id-ID" sz="1200">
                        <a:solidFill>
                          <a:schemeClr val="tx1"/>
                        </a:solidFill>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solidFill>
                            <a:schemeClr val="tx1"/>
                          </a:solidFill>
                          <a:effectLst/>
                        </a:rPr>
                        <a:t>2016</a:t>
                      </a:r>
                      <a:endParaRPr lang="id-ID" sz="1200">
                        <a:solidFill>
                          <a:schemeClr val="tx1"/>
                        </a:solidFill>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solidFill>
                            <a:schemeClr val="tx1"/>
                          </a:solidFill>
                          <a:effectLst/>
                        </a:rPr>
                        <a:t>2017</a:t>
                      </a:r>
                      <a:endParaRPr lang="id-ID" sz="1200">
                        <a:solidFill>
                          <a:schemeClr val="tx1"/>
                        </a:solidFill>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solidFill>
                            <a:schemeClr val="tx1"/>
                          </a:solidFill>
                          <a:effectLst/>
                        </a:rPr>
                        <a:t>2018</a:t>
                      </a:r>
                      <a:endParaRPr lang="id-ID" sz="1200">
                        <a:solidFill>
                          <a:schemeClr val="tx1"/>
                        </a:solidFill>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solidFill>
                            <a:schemeClr val="tx1"/>
                          </a:solidFill>
                          <a:effectLst/>
                        </a:rPr>
                        <a:t>2019</a:t>
                      </a:r>
                      <a:endParaRPr lang="id-ID" sz="1200">
                        <a:solidFill>
                          <a:schemeClr val="tx1"/>
                        </a:solidFill>
                        <a:effectLst/>
                        <a:latin typeface="Calibri"/>
                        <a:ea typeface="Calibri"/>
                        <a:cs typeface="Cordia New"/>
                      </a:endParaRPr>
                    </a:p>
                  </a:txBody>
                  <a:tcPr marL="68580" marR="68580" marT="0" marB="0"/>
                </a:tc>
              </a:tr>
              <a:tr h="0">
                <a:tc>
                  <a:txBody>
                    <a:bodyPr/>
                    <a:lstStyle/>
                    <a:p>
                      <a:pPr>
                        <a:lnSpc>
                          <a:spcPct val="115000"/>
                        </a:lnSpc>
                        <a:spcAft>
                          <a:spcPts val="0"/>
                        </a:spcAft>
                      </a:pPr>
                      <a:r>
                        <a:rPr lang="en-US" sz="1400">
                          <a:solidFill>
                            <a:schemeClr val="tx1"/>
                          </a:solidFill>
                          <a:effectLst/>
                        </a:rPr>
                        <a:t>Brunei</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1</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1</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1</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1</a:t>
                      </a:r>
                      <a:endParaRPr lang="id-ID" sz="1200">
                        <a:solidFill>
                          <a:schemeClr val="tx1"/>
                        </a:solidFill>
                        <a:effectLst/>
                        <a:latin typeface="Calibri"/>
                        <a:ea typeface="Calibri"/>
                        <a:cs typeface="Cordia New"/>
                      </a:endParaRPr>
                    </a:p>
                  </a:txBody>
                  <a:tcPr marL="68580" marR="68580" marT="0" marB="0"/>
                </a:tc>
              </a:tr>
              <a:tr h="0">
                <a:tc>
                  <a:txBody>
                    <a:bodyPr/>
                    <a:lstStyle/>
                    <a:p>
                      <a:pPr>
                        <a:lnSpc>
                          <a:spcPct val="115000"/>
                        </a:lnSpc>
                        <a:spcAft>
                          <a:spcPts val="0"/>
                        </a:spcAft>
                      </a:pPr>
                      <a:r>
                        <a:rPr lang="en-US" sz="1400" dirty="0">
                          <a:solidFill>
                            <a:schemeClr val="tx1"/>
                          </a:solidFill>
                          <a:effectLst/>
                        </a:rPr>
                        <a:t>Cambodia</a:t>
                      </a:r>
                      <a:endParaRPr lang="id-ID" sz="1200" dirty="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5</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5</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5</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5</a:t>
                      </a:r>
                      <a:endParaRPr lang="id-ID" sz="1200">
                        <a:solidFill>
                          <a:schemeClr val="tx1"/>
                        </a:solidFill>
                        <a:effectLst/>
                        <a:latin typeface="Calibri"/>
                        <a:ea typeface="Calibri"/>
                        <a:cs typeface="Cordia New"/>
                      </a:endParaRPr>
                    </a:p>
                  </a:txBody>
                  <a:tcPr marL="68580" marR="68580" marT="0" marB="0"/>
                </a:tc>
              </a:tr>
              <a:tr h="0">
                <a:tc>
                  <a:txBody>
                    <a:bodyPr/>
                    <a:lstStyle/>
                    <a:p>
                      <a:pPr>
                        <a:lnSpc>
                          <a:spcPct val="115000"/>
                        </a:lnSpc>
                        <a:spcAft>
                          <a:spcPts val="0"/>
                        </a:spcAft>
                      </a:pPr>
                      <a:r>
                        <a:rPr lang="en-US" sz="1400">
                          <a:solidFill>
                            <a:schemeClr val="tx1"/>
                          </a:solidFill>
                          <a:effectLst/>
                        </a:rPr>
                        <a:t>Lao</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2</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2</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dirty="0">
                          <a:solidFill>
                            <a:schemeClr val="tx1"/>
                          </a:solidFill>
                          <a:effectLst/>
                        </a:rPr>
                        <a:t>2</a:t>
                      </a:r>
                      <a:endParaRPr lang="id-ID" sz="1200" dirty="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2</a:t>
                      </a:r>
                      <a:endParaRPr lang="id-ID" sz="1200">
                        <a:solidFill>
                          <a:schemeClr val="tx1"/>
                        </a:solidFill>
                        <a:effectLst/>
                        <a:latin typeface="Calibri"/>
                        <a:ea typeface="Calibri"/>
                        <a:cs typeface="Cordia New"/>
                      </a:endParaRPr>
                    </a:p>
                  </a:txBody>
                  <a:tcPr marL="68580" marR="68580" marT="0" marB="0"/>
                </a:tc>
              </a:tr>
              <a:tr h="0">
                <a:tc>
                  <a:txBody>
                    <a:bodyPr/>
                    <a:lstStyle/>
                    <a:p>
                      <a:pPr>
                        <a:lnSpc>
                          <a:spcPct val="115000"/>
                        </a:lnSpc>
                        <a:spcAft>
                          <a:spcPts val="0"/>
                        </a:spcAft>
                      </a:pPr>
                      <a:r>
                        <a:rPr lang="en-US" sz="1400">
                          <a:solidFill>
                            <a:schemeClr val="tx1"/>
                          </a:solidFill>
                          <a:effectLst/>
                        </a:rPr>
                        <a:t>Malaysia</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2</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2</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2</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dirty="0">
                          <a:solidFill>
                            <a:schemeClr val="tx1"/>
                          </a:solidFill>
                          <a:effectLst/>
                        </a:rPr>
                        <a:t>2</a:t>
                      </a:r>
                      <a:endParaRPr lang="id-ID" sz="1200" dirty="0">
                        <a:solidFill>
                          <a:schemeClr val="tx1"/>
                        </a:solidFill>
                        <a:effectLst/>
                        <a:latin typeface="Calibri"/>
                        <a:ea typeface="Calibri"/>
                        <a:cs typeface="Cordia New"/>
                      </a:endParaRPr>
                    </a:p>
                  </a:txBody>
                  <a:tcPr marL="68580" marR="68580" marT="0" marB="0"/>
                </a:tc>
              </a:tr>
              <a:tr h="0">
                <a:tc>
                  <a:txBody>
                    <a:bodyPr/>
                    <a:lstStyle/>
                    <a:p>
                      <a:pPr>
                        <a:lnSpc>
                          <a:spcPct val="115000"/>
                        </a:lnSpc>
                        <a:spcAft>
                          <a:spcPts val="0"/>
                        </a:spcAft>
                      </a:pPr>
                      <a:r>
                        <a:rPr lang="en-US" sz="1400">
                          <a:solidFill>
                            <a:schemeClr val="tx1"/>
                          </a:solidFill>
                          <a:effectLst/>
                        </a:rPr>
                        <a:t>Myanmar</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4</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4</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4</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4</a:t>
                      </a:r>
                      <a:endParaRPr lang="id-ID" sz="1200">
                        <a:solidFill>
                          <a:schemeClr val="tx1"/>
                        </a:solidFill>
                        <a:effectLst/>
                        <a:latin typeface="Calibri"/>
                        <a:ea typeface="Calibri"/>
                        <a:cs typeface="Cordia New"/>
                      </a:endParaRPr>
                    </a:p>
                  </a:txBody>
                  <a:tcPr marL="68580" marR="68580" marT="0" marB="0"/>
                </a:tc>
              </a:tr>
              <a:tr h="0">
                <a:tc>
                  <a:txBody>
                    <a:bodyPr/>
                    <a:lstStyle/>
                    <a:p>
                      <a:pPr>
                        <a:lnSpc>
                          <a:spcPct val="115000"/>
                        </a:lnSpc>
                        <a:spcAft>
                          <a:spcPts val="0"/>
                        </a:spcAft>
                      </a:pPr>
                      <a:r>
                        <a:rPr lang="en-US" sz="1400">
                          <a:solidFill>
                            <a:schemeClr val="tx1"/>
                          </a:solidFill>
                          <a:effectLst/>
                        </a:rPr>
                        <a:t>Philippines</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7</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7</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7</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7</a:t>
                      </a:r>
                      <a:endParaRPr lang="id-ID" sz="1200">
                        <a:solidFill>
                          <a:schemeClr val="tx1"/>
                        </a:solidFill>
                        <a:effectLst/>
                        <a:latin typeface="Calibri"/>
                        <a:ea typeface="Calibri"/>
                        <a:cs typeface="Cordia New"/>
                      </a:endParaRPr>
                    </a:p>
                  </a:txBody>
                  <a:tcPr marL="68580" marR="68580" marT="0" marB="0"/>
                </a:tc>
              </a:tr>
              <a:tr h="0">
                <a:tc>
                  <a:txBody>
                    <a:bodyPr/>
                    <a:lstStyle/>
                    <a:p>
                      <a:pPr>
                        <a:lnSpc>
                          <a:spcPct val="115000"/>
                        </a:lnSpc>
                        <a:spcAft>
                          <a:spcPts val="0"/>
                        </a:spcAft>
                      </a:pPr>
                      <a:r>
                        <a:rPr lang="en-US" sz="1400">
                          <a:solidFill>
                            <a:schemeClr val="tx1"/>
                          </a:solidFill>
                          <a:effectLst/>
                        </a:rPr>
                        <a:t>Thailand</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20</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20</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20</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20</a:t>
                      </a:r>
                      <a:endParaRPr lang="id-ID" sz="1200">
                        <a:solidFill>
                          <a:schemeClr val="tx1"/>
                        </a:solidFill>
                        <a:effectLst/>
                        <a:latin typeface="Calibri"/>
                        <a:ea typeface="Calibri"/>
                        <a:cs typeface="Cordia New"/>
                      </a:endParaRPr>
                    </a:p>
                  </a:txBody>
                  <a:tcPr marL="68580" marR="68580" marT="0" marB="0"/>
                </a:tc>
              </a:tr>
              <a:tr h="0">
                <a:tc>
                  <a:txBody>
                    <a:bodyPr/>
                    <a:lstStyle/>
                    <a:p>
                      <a:pPr>
                        <a:lnSpc>
                          <a:spcPct val="115000"/>
                        </a:lnSpc>
                        <a:spcAft>
                          <a:spcPts val="0"/>
                        </a:spcAft>
                      </a:pPr>
                      <a:r>
                        <a:rPr lang="en-US" sz="1400">
                          <a:solidFill>
                            <a:schemeClr val="tx1"/>
                          </a:solidFill>
                          <a:effectLst/>
                        </a:rPr>
                        <a:t>Vietnam</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5</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5</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5</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5</a:t>
                      </a:r>
                      <a:endParaRPr lang="id-ID" sz="1200">
                        <a:solidFill>
                          <a:schemeClr val="tx1"/>
                        </a:solidFill>
                        <a:effectLst/>
                        <a:latin typeface="Calibri"/>
                        <a:ea typeface="Calibri"/>
                        <a:cs typeface="Cordia New"/>
                      </a:endParaRPr>
                    </a:p>
                  </a:txBody>
                  <a:tcPr marL="68580" marR="68580" marT="0" marB="0"/>
                </a:tc>
              </a:tr>
              <a:tr h="0">
                <a:tc>
                  <a:txBody>
                    <a:bodyPr/>
                    <a:lstStyle/>
                    <a:p>
                      <a:pPr>
                        <a:lnSpc>
                          <a:spcPct val="115000"/>
                        </a:lnSpc>
                        <a:spcAft>
                          <a:spcPts val="0"/>
                        </a:spcAft>
                      </a:pPr>
                      <a:r>
                        <a:rPr lang="en-US" sz="1400">
                          <a:solidFill>
                            <a:schemeClr val="tx1"/>
                          </a:solidFill>
                          <a:effectLst/>
                        </a:rPr>
                        <a:t>Singapore</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2</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2</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2</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2</a:t>
                      </a:r>
                      <a:endParaRPr lang="id-ID" sz="1200">
                        <a:solidFill>
                          <a:schemeClr val="tx1"/>
                        </a:solidFill>
                        <a:effectLst/>
                        <a:latin typeface="Calibri"/>
                        <a:ea typeface="Calibri"/>
                        <a:cs typeface="Cordia New"/>
                      </a:endParaRPr>
                    </a:p>
                  </a:txBody>
                  <a:tcPr marL="68580" marR="68580" marT="0" marB="0"/>
                </a:tc>
              </a:tr>
              <a:tr h="0">
                <a:tc>
                  <a:txBody>
                    <a:bodyPr/>
                    <a:lstStyle/>
                    <a:p>
                      <a:pPr>
                        <a:lnSpc>
                          <a:spcPct val="115000"/>
                        </a:lnSpc>
                        <a:spcAft>
                          <a:spcPts val="0"/>
                        </a:spcAft>
                      </a:pPr>
                      <a:r>
                        <a:rPr lang="en-US" sz="1400" dirty="0">
                          <a:solidFill>
                            <a:schemeClr val="tx1"/>
                          </a:solidFill>
                          <a:effectLst/>
                        </a:rPr>
                        <a:t>Timor </a:t>
                      </a:r>
                      <a:r>
                        <a:rPr lang="en-US" sz="1400" dirty="0" err="1">
                          <a:solidFill>
                            <a:schemeClr val="tx1"/>
                          </a:solidFill>
                          <a:effectLst/>
                        </a:rPr>
                        <a:t>Leste</a:t>
                      </a:r>
                      <a:endParaRPr lang="id-ID" sz="1200" dirty="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3</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3</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a:solidFill>
                            <a:schemeClr val="tx1"/>
                          </a:solidFill>
                          <a:effectLst/>
                        </a:rPr>
                        <a:t>3</a:t>
                      </a:r>
                      <a:endParaRPr lang="id-ID" sz="1200">
                        <a:solidFill>
                          <a:schemeClr val="tx1"/>
                        </a:solidFill>
                        <a:effectLst/>
                        <a:latin typeface="Calibri"/>
                        <a:ea typeface="Calibri"/>
                        <a:cs typeface="Cordia New"/>
                      </a:endParaRPr>
                    </a:p>
                  </a:txBody>
                  <a:tcPr marL="68580" marR="68580" marT="0" marB="0"/>
                </a:tc>
                <a:tc>
                  <a:txBody>
                    <a:bodyPr/>
                    <a:lstStyle/>
                    <a:p>
                      <a:pPr>
                        <a:lnSpc>
                          <a:spcPct val="115000"/>
                        </a:lnSpc>
                        <a:spcAft>
                          <a:spcPts val="0"/>
                        </a:spcAft>
                      </a:pPr>
                      <a:r>
                        <a:rPr lang="en-US" sz="1400" dirty="0">
                          <a:solidFill>
                            <a:schemeClr val="tx1"/>
                          </a:solidFill>
                          <a:effectLst/>
                        </a:rPr>
                        <a:t>3</a:t>
                      </a:r>
                      <a:endParaRPr lang="id-ID" sz="1200" dirty="0">
                        <a:solidFill>
                          <a:schemeClr val="tx1"/>
                        </a:solidFill>
                        <a:effectLst/>
                        <a:latin typeface="Calibri"/>
                        <a:ea typeface="Calibri"/>
                        <a:cs typeface="Cordia New"/>
                      </a:endParaRPr>
                    </a:p>
                  </a:txBody>
                  <a:tcPr marL="68580" marR="68580" marT="0" marB="0"/>
                </a:tc>
              </a:tr>
            </a:tbl>
          </a:graphicData>
        </a:graphic>
      </p:graphicFrame>
      <p:sp>
        <p:nvSpPr>
          <p:cNvPr id="8" name="TextBox 7"/>
          <p:cNvSpPr txBox="1"/>
          <p:nvPr/>
        </p:nvSpPr>
        <p:spPr>
          <a:xfrm>
            <a:off x="76200" y="1858863"/>
            <a:ext cx="3132296" cy="477053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r>
              <a:rPr lang="en-US" sz="1600" dirty="0" smtClean="0"/>
              <a:t>Teacher requirements:</a:t>
            </a:r>
          </a:p>
          <a:p>
            <a:pPr marL="285750" lvl="0" indent="-285750">
              <a:buFont typeface="Arial" panose="020B0604020202020204" pitchFamily="34" charset="0"/>
              <a:buChar char="•"/>
            </a:pPr>
            <a:r>
              <a:rPr lang="en-US" sz="1600" dirty="0" smtClean="0"/>
              <a:t>Advanced </a:t>
            </a:r>
            <a:r>
              <a:rPr lang="en-US" sz="1600" dirty="0"/>
              <a:t>skills in teaching Indonesia Language for Foreigner</a:t>
            </a:r>
            <a:endParaRPr lang="id-ID" sz="1400" dirty="0"/>
          </a:p>
          <a:p>
            <a:pPr marL="285750" lvl="0" indent="-285750">
              <a:buFont typeface="Arial" panose="020B0604020202020204" pitchFamily="34" charset="0"/>
              <a:buChar char="•"/>
            </a:pPr>
            <a:r>
              <a:rPr lang="en-US" sz="1600" dirty="0"/>
              <a:t>Advanced skills in English for communication</a:t>
            </a:r>
            <a:endParaRPr lang="id-ID" sz="1400" dirty="0"/>
          </a:p>
          <a:p>
            <a:pPr marL="285750" lvl="0" indent="-285750">
              <a:buFont typeface="Arial" panose="020B0604020202020204" pitchFamily="34" charset="0"/>
              <a:buChar char="•"/>
            </a:pPr>
            <a:r>
              <a:rPr lang="en-US" sz="1600" dirty="0"/>
              <a:t>Advanced skills in IT (SEA Digital Class Competencies):</a:t>
            </a:r>
            <a:endParaRPr lang="id-ID" sz="1400" dirty="0"/>
          </a:p>
          <a:p>
            <a:pPr marL="742950" lvl="1" indent="-285750">
              <a:buFont typeface="Arial" panose="020B0604020202020204" pitchFamily="34" charset="0"/>
              <a:buChar char="•"/>
            </a:pPr>
            <a:r>
              <a:rPr lang="en-US" sz="1600" dirty="0"/>
              <a:t>Edmodo as Social Learning Network platform</a:t>
            </a:r>
            <a:endParaRPr lang="id-ID" sz="1400" dirty="0"/>
          </a:p>
          <a:p>
            <a:pPr marL="742950" lvl="1" indent="-285750">
              <a:buFont typeface="Arial" panose="020B0604020202020204" pitchFamily="34" charset="0"/>
              <a:buChar char="•"/>
            </a:pPr>
            <a:r>
              <a:rPr lang="en-US" sz="1600" dirty="0"/>
              <a:t>Developing Digital Book</a:t>
            </a:r>
            <a:endParaRPr lang="id-ID" sz="1400" dirty="0"/>
          </a:p>
          <a:p>
            <a:pPr marL="742950" lvl="1" indent="-285750">
              <a:buFont typeface="Arial" panose="020B0604020202020204" pitchFamily="34" charset="0"/>
              <a:buChar char="•"/>
            </a:pPr>
            <a:r>
              <a:rPr lang="en-US" sz="1600" dirty="0"/>
              <a:t>Optimizing communication tools for coordinating and developing cooperation (</a:t>
            </a:r>
            <a:r>
              <a:rPr lang="en-US" sz="1600" dirty="0" err="1"/>
              <a:t>Watsapp</a:t>
            </a:r>
            <a:r>
              <a:rPr lang="en-US" sz="1600" dirty="0"/>
              <a:t>, Line, </a:t>
            </a:r>
            <a:r>
              <a:rPr lang="en-US" sz="1600" dirty="0" err="1"/>
              <a:t>Webex</a:t>
            </a:r>
            <a:r>
              <a:rPr lang="en-US" sz="1600" dirty="0"/>
              <a:t>, Facebook)</a:t>
            </a:r>
            <a:endParaRPr lang="id-ID" sz="1400" dirty="0"/>
          </a:p>
          <a:p>
            <a:endParaRPr lang="id-ID" sz="1600" dirty="0"/>
          </a:p>
        </p:txBody>
      </p:sp>
      <p:sp>
        <p:nvSpPr>
          <p:cNvPr id="9" name="Rectangle 8"/>
          <p:cNvSpPr/>
          <p:nvPr/>
        </p:nvSpPr>
        <p:spPr>
          <a:xfrm>
            <a:off x="152400" y="76200"/>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SEA-Language Program</a:t>
            </a:r>
            <a:endParaRPr lang="en-US" sz="3600" b="1" cap="none" spc="50" dirty="0">
              <a:ln w="11430"/>
              <a:solidFill>
                <a:srgbClr val="C00000"/>
              </a:solidFill>
              <a:effectLst>
                <a:outerShdw blurRad="76200" dist="50800" dir="5400000" algn="tl" rotWithShape="0">
                  <a:srgbClr val="000000">
                    <a:alpha val="65000"/>
                  </a:srgbClr>
                </a:outerShdw>
              </a:effectLst>
            </a:endParaRPr>
          </a:p>
        </p:txBody>
      </p:sp>
    </p:spTree>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heme/theme1.xml><?xml version="1.0" encoding="utf-8"?>
<a:theme xmlns:a="http://schemas.openxmlformats.org/drawingml/2006/main" name="Project Status Report">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ProjectStatusReport</Template>
  <TotalTime>0</TotalTime>
  <Words>851</Words>
  <Application>Microsoft Office PowerPoint</Application>
  <PresentationFormat>On-screen Show (4:3)</PresentationFormat>
  <Paragraphs>231</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Project Status Report</vt:lpstr>
      <vt:lpstr>Cross Border Education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Thank You……. Any question???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2013-04-24T05:03:38Z</dcterms:created>
  <dcterms:modified xsi:type="dcterms:W3CDTF">2016-02-11T11:23:52Z</dcterms:modified>
</cp:coreProperties>
</file>